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6" r:id="rId2"/>
  </p:sldMasterIdLst>
  <p:notesMasterIdLst>
    <p:notesMasterId r:id="rId38"/>
  </p:notesMasterIdLst>
  <p:sldIdLst>
    <p:sldId id="300" r:id="rId3"/>
    <p:sldId id="301" r:id="rId4"/>
    <p:sldId id="302" r:id="rId5"/>
    <p:sldId id="266" r:id="rId6"/>
    <p:sldId id="271" r:id="rId7"/>
    <p:sldId id="311" r:id="rId8"/>
    <p:sldId id="268" r:id="rId9"/>
    <p:sldId id="269" r:id="rId10"/>
    <p:sldId id="312" r:id="rId11"/>
    <p:sldId id="313" r:id="rId12"/>
    <p:sldId id="308" r:id="rId13"/>
    <p:sldId id="272" r:id="rId14"/>
    <p:sldId id="276" r:id="rId15"/>
    <p:sldId id="277" r:id="rId16"/>
    <p:sldId id="314" r:id="rId17"/>
    <p:sldId id="315" r:id="rId18"/>
    <p:sldId id="319" r:id="rId19"/>
    <p:sldId id="309" r:id="rId20"/>
    <p:sldId id="274" r:id="rId21"/>
    <p:sldId id="273" r:id="rId22"/>
    <p:sldId id="279" r:id="rId23"/>
    <p:sldId id="316" r:id="rId24"/>
    <p:sldId id="292" r:id="rId25"/>
    <p:sldId id="306" r:id="rId26"/>
    <p:sldId id="317" r:id="rId27"/>
    <p:sldId id="318" r:id="rId28"/>
    <p:sldId id="281" r:id="rId29"/>
    <p:sldId id="310" r:id="rId30"/>
    <p:sldId id="282" r:id="rId31"/>
    <p:sldId id="283" r:id="rId32"/>
    <p:sldId id="284" r:id="rId33"/>
    <p:sldId id="293" r:id="rId34"/>
    <p:sldId id="320" r:id="rId35"/>
    <p:sldId id="321" r:id="rId36"/>
    <p:sldId id="307"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407"/>
    <a:srgbClr val="646464"/>
    <a:srgbClr val="596784"/>
    <a:srgbClr val="767676"/>
    <a:srgbClr val="2D313B"/>
    <a:srgbClr val="F8F8F8"/>
    <a:srgbClr val="FFFFFF"/>
    <a:srgbClr val="939393"/>
    <a:srgbClr val="FFC000"/>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11" autoAdjust="0"/>
    <p:restoredTop sz="96351" autoAdjust="0"/>
  </p:normalViewPr>
  <p:slideViewPr>
    <p:cSldViewPr snapToGrid="0">
      <p:cViewPr varScale="1">
        <p:scale>
          <a:sx n="108" d="100"/>
          <a:sy n="108" d="100"/>
        </p:scale>
        <p:origin x="88" y="116"/>
      </p:cViewPr>
      <p:guideLst/>
    </p:cSldViewPr>
  </p:slideViewPr>
  <p:notesTextViewPr>
    <p:cViewPr>
      <p:scale>
        <a:sx n="1" d="1"/>
        <a:sy n="1" d="1"/>
      </p:scale>
      <p:origin x="0" y="0"/>
    </p:cViewPr>
  </p:notesTextViewPr>
  <p:sorterViewPr>
    <p:cViewPr>
      <p:scale>
        <a:sx n="196" d="100"/>
        <a:sy n="196" d="100"/>
      </p:scale>
      <p:origin x="0" y="-122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BC8B94-82F7-4980-82CC-87BE07CFBE86}" type="datetimeFigureOut">
              <a:rPr lang="zh-CN" altLang="en-US" smtClean="0"/>
              <a:t>2024/5/22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7A245-A9B2-4BC5-BD89-17FD121E6FAF}" type="slidenum">
              <a:rPr lang="zh-CN" altLang="en-US" smtClean="0"/>
              <a:t>‹#›</a:t>
            </a:fld>
            <a:endParaRPr lang="zh-CN" altLang="en-US"/>
          </a:p>
        </p:txBody>
      </p:sp>
    </p:spTree>
    <p:extLst>
      <p:ext uri="{BB962C8B-B14F-4D97-AF65-F5344CB8AC3E}">
        <p14:creationId xmlns:p14="http://schemas.microsoft.com/office/powerpoint/2010/main" val="2647816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1</a:t>
            </a:fld>
            <a:endParaRPr lang="zh-CN" altLang="en-US"/>
          </a:p>
        </p:txBody>
      </p:sp>
    </p:spTree>
    <p:extLst>
      <p:ext uri="{BB962C8B-B14F-4D97-AF65-F5344CB8AC3E}">
        <p14:creationId xmlns:p14="http://schemas.microsoft.com/office/powerpoint/2010/main" val="3340034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27A245-A9B2-4BC5-BD89-17FD121E6FA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3046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11</a:t>
            </a:fld>
            <a:endParaRPr lang="en-US"/>
          </a:p>
        </p:txBody>
      </p:sp>
    </p:spTree>
    <p:extLst>
      <p:ext uri="{BB962C8B-B14F-4D97-AF65-F5344CB8AC3E}">
        <p14:creationId xmlns:p14="http://schemas.microsoft.com/office/powerpoint/2010/main" val="3999211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12</a:t>
            </a:fld>
            <a:endParaRPr lang="zh-CN" altLang="en-US"/>
          </a:p>
        </p:txBody>
      </p:sp>
    </p:spTree>
    <p:extLst>
      <p:ext uri="{BB962C8B-B14F-4D97-AF65-F5344CB8AC3E}">
        <p14:creationId xmlns:p14="http://schemas.microsoft.com/office/powerpoint/2010/main" val="3768186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13</a:t>
            </a:fld>
            <a:endParaRPr lang="zh-CN" altLang="en-US"/>
          </a:p>
        </p:txBody>
      </p:sp>
    </p:spTree>
    <p:extLst>
      <p:ext uri="{BB962C8B-B14F-4D97-AF65-F5344CB8AC3E}">
        <p14:creationId xmlns:p14="http://schemas.microsoft.com/office/powerpoint/2010/main" val="3588690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14</a:t>
            </a:fld>
            <a:endParaRPr lang="zh-CN" altLang="en-US"/>
          </a:p>
        </p:txBody>
      </p:sp>
    </p:spTree>
    <p:extLst>
      <p:ext uri="{BB962C8B-B14F-4D97-AF65-F5344CB8AC3E}">
        <p14:creationId xmlns:p14="http://schemas.microsoft.com/office/powerpoint/2010/main" val="1524741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15</a:t>
            </a:fld>
            <a:endParaRPr lang="zh-CN" altLang="en-US"/>
          </a:p>
        </p:txBody>
      </p:sp>
    </p:spTree>
    <p:extLst>
      <p:ext uri="{BB962C8B-B14F-4D97-AF65-F5344CB8AC3E}">
        <p14:creationId xmlns:p14="http://schemas.microsoft.com/office/powerpoint/2010/main" val="2468183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16</a:t>
            </a:fld>
            <a:endParaRPr lang="zh-CN" altLang="en-US"/>
          </a:p>
        </p:txBody>
      </p:sp>
    </p:spTree>
    <p:extLst>
      <p:ext uri="{BB962C8B-B14F-4D97-AF65-F5344CB8AC3E}">
        <p14:creationId xmlns:p14="http://schemas.microsoft.com/office/powerpoint/2010/main" val="4185947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17</a:t>
            </a:fld>
            <a:endParaRPr lang="zh-CN" altLang="en-US"/>
          </a:p>
        </p:txBody>
      </p:sp>
    </p:spTree>
    <p:extLst>
      <p:ext uri="{BB962C8B-B14F-4D97-AF65-F5344CB8AC3E}">
        <p14:creationId xmlns:p14="http://schemas.microsoft.com/office/powerpoint/2010/main" val="401477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pPr/>
              <a:t>18</a:t>
            </a:fld>
            <a:endParaRPr lang="en-US"/>
          </a:p>
        </p:txBody>
      </p:sp>
    </p:spTree>
    <p:extLst>
      <p:ext uri="{BB962C8B-B14F-4D97-AF65-F5344CB8AC3E}">
        <p14:creationId xmlns:p14="http://schemas.microsoft.com/office/powerpoint/2010/main" val="380700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19</a:t>
            </a:fld>
            <a:endParaRPr lang="zh-CN" altLang="en-US"/>
          </a:p>
        </p:txBody>
      </p:sp>
    </p:spTree>
    <p:extLst>
      <p:ext uri="{BB962C8B-B14F-4D97-AF65-F5344CB8AC3E}">
        <p14:creationId xmlns:p14="http://schemas.microsoft.com/office/powerpoint/2010/main" val="2420403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4E3D44-672D-4571-9441-D1ED69BAA56D}" type="slidenum">
              <a:rPr lang="zh-CN" altLang="en-US" smtClean="0"/>
              <a:t>2</a:t>
            </a:fld>
            <a:endParaRPr lang="zh-CN" altLang="en-US"/>
          </a:p>
        </p:txBody>
      </p:sp>
    </p:spTree>
    <p:extLst>
      <p:ext uri="{BB962C8B-B14F-4D97-AF65-F5344CB8AC3E}">
        <p14:creationId xmlns:p14="http://schemas.microsoft.com/office/powerpoint/2010/main" val="2695394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20</a:t>
            </a:fld>
            <a:endParaRPr lang="zh-CN" altLang="en-US"/>
          </a:p>
        </p:txBody>
      </p:sp>
    </p:spTree>
    <p:extLst>
      <p:ext uri="{BB962C8B-B14F-4D97-AF65-F5344CB8AC3E}">
        <p14:creationId xmlns:p14="http://schemas.microsoft.com/office/powerpoint/2010/main" val="2796172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21</a:t>
            </a:fld>
            <a:endParaRPr lang="zh-CN" altLang="en-US"/>
          </a:p>
        </p:txBody>
      </p:sp>
    </p:spTree>
    <p:extLst>
      <p:ext uri="{BB962C8B-B14F-4D97-AF65-F5344CB8AC3E}">
        <p14:creationId xmlns:p14="http://schemas.microsoft.com/office/powerpoint/2010/main" val="3430726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22</a:t>
            </a:fld>
            <a:endParaRPr lang="zh-CN" altLang="en-US"/>
          </a:p>
        </p:txBody>
      </p:sp>
    </p:spTree>
    <p:extLst>
      <p:ext uri="{BB962C8B-B14F-4D97-AF65-F5344CB8AC3E}">
        <p14:creationId xmlns:p14="http://schemas.microsoft.com/office/powerpoint/2010/main" val="1202986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B1FB53-074E-453F-8BCF-006D7CFC3CA0}" type="slidenum">
              <a:rPr lang="zh-CN" altLang="en-US" smtClean="0">
                <a:solidFill>
                  <a:prstClr val="black"/>
                </a:solidFill>
                <a:latin typeface="Calibri"/>
                <a:ea typeface="宋体" panose="02010600030101010101" pitchFamily="2" charset="-122"/>
              </a:rPr>
              <a:pPr/>
              <a:t>23</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501260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439843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531022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4155920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27</a:t>
            </a:fld>
            <a:endParaRPr lang="zh-CN" altLang="en-US"/>
          </a:p>
        </p:txBody>
      </p:sp>
    </p:spTree>
    <p:extLst>
      <p:ext uri="{BB962C8B-B14F-4D97-AF65-F5344CB8AC3E}">
        <p14:creationId xmlns:p14="http://schemas.microsoft.com/office/powerpoint/2010/main" val="2105538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pPr/>
              <a:t>28</a:t>
            </a:fld>
            <a:endParaRPr lang="en-US"/>
          </a:p>
        </p:txBody>
      </p:sp>
    </p:spTree>
    <p:extLst>
      <p:ext uri="{BB962C8B-B14F-4D97-AF65-F5344CB8AC3E}">
        <p14:creationId xmlns:p14="http://schemas.microsoft.com/office/powerpoint/2010/main" val="1111366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29</a:t>
            </a:fld>
            <a:endParaRPr lang="zh-CN" altLang="en-US"/>
          </a:p>
        </p:txBody>
      </p:sp>
    </p:spTree>
    <p:extLst>
      <p:ext uri="{BB962C8B-B14F-4D97-AF65-F5344CB8AC3E}">
        <p14:creationId xmlns:p14="http://schemas.microsoft.com/office/powerpoint/2010/main" val="413981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pPr/>
              <a:t>3</a:t>
            </a:fld>
            <a:endParaRPr lang="en-US"/>
          </a:p>
        </p:txBody>
      </p:sp>
    </p:spTree>
    <p:extLst>
      <p:ext uri="{BB962C8B-B14F-4D97-AF65-F5344CB8AC3E}">
        <p14:creationId xmlns:p14="http://schemas.microsoft.com/office/powerpoint/2010/main" val="2286947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30</a:t>
            </a:fld>
            <a:endParaRPr lang="zh-CN" altLang="en-US"/>
          </a:p>
        </p:txBody>
      </p:sp>
    </p:spTree>
    <p:extLst>
      <p:ext uri="{BB962C8B-B14F-4D97-AF65-F5344CB8AC3E}">
        <p14:creationId xmlns:p14="http://schemas.microsoft.com/office/powerpoint/2010/main" val="3805293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31</a:t>
            </a:fld>
            <a:endParaRPr lang="zh-CN" altLang="en-US"/>
          </a:p>
        </p:txBody>
      </p:sp>
    </p:spTree>
    <p:extLst>
      <p:ext uri="{BB962C8B-B14F-4D97-AF65-F5344CB8AC3E}">
        <p14:creationId xmlns:p14="http://schemas.microsoft.com/office/powerpoint/2010/main" val="2244650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B1FB53-074E-453F-8BCF-006D7CFC3CA0}" type="slidenum">
              <a:rPr lang="zh-CN" altLang="en-US" smtClean="0">
                <a:solidFill>
                  <a:prstClr val="black"/>
                </a:solidFill>
                <a:latin typeface="Calibri"/>
                <a:ea typeface="宋体" panose="02010600030101010101" pitchFamily="2" charset="-122"/>
              </a:rPr>
              <a:pPr/>
              <a:t>32</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152469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pPr/>
              <a:t>33</a:t>
            </a:fld>
            <a:endParaRPr lang="en-US"/>
          </a:p>
        </p:txBody>
      </p:sp>
    </p:spTree>
    <p:extLst>
      <p:ext uri="{BB962C8B-B14F-4D97-AF65-F5344CB8AC3E}">
        <p14:creationId xmlns:p14="http://schemas.microsoft.com/office/powerpoint/2010/main" val="2846776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34</a:t>
            </a:fld>
            <a:endParaRPr lang="zh-CN" altLang="en-US"/>
          </a:p>
        </p:txBody>
      </p:sp>
    </p:spTree>
    <p:extLst>
      <p:ext uri="{BB962C8B-B14F-4D97-AF65-F5344CB8AC3E}">
        <p14:creationId xmlns:p14="http://schemas.microsoft.com/office/powerpoint/2010/main" val="1337431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35</a:t>
            </a:fld>
            <a:endParaRPr lang="zh-CN" altLang="en-US"/>
          </a:p>
        </p:txBody>
      </p:sp>
    </p:spTree>
    <p:extLst>
      <p:ext uri="{BB962C8B-B14F-4D97-AF65-F5344CB8AC3E}">
        <p14:creationId xmlns:p14="http://schemas.microsoft.com/office/powerpoint/2010/main" val="3048939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4</a:t>
            </a:fld>
            <a:endParaRPr lang="zh-CN" altLang="en-US"/>
          </a:p>
        </p:txBody>
      </p:sp>
    </p:spTree>
    <p:extLst>
      <p:ext uri="{BB962C8B-B14F-4D97-AF65-F5344CB8AC3E}">
        <p14:creationId xmlns:p14="http://schemas.microsoft.com/office/powerpoint/2010/main" val="3581366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5</a:t>
            </a:fld>
            <a:endParaRPr lang="zh-CN" altLang="en-US"/>
          </a:p>
        </p:txBody>
      </p:sp>
    </p:spTree>
    <p:extLst>
      <p:ext uri="{BB962C8B-B14F-4D97-AF65-F5344CB8AC3E}">
        <p14:creationId xmlns:p14="http://schemas.microsoft.com/office/powerpoint/2010/main" val="1292937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27A245-A9B2-4BC5-BD89-17FD121E6FA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47339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7</a:t>
            </a:fld>
            <a:endParaRPr lang="zh-CN" altLang="en-US"/>
          </a:p>
        </p:txBody>
      </p:sp>
    </p:spTree>
    <p:extLst>
      <p:ext uri="{BB962C8B-B14F-4D97-AF65-F5344CB8AC3E}">
        <p14:creationId xmlns:p14="http://schemas.microsoft.com/office/powerpoint/2010/main" val="273435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7A245-A9B2-4BC5-BD89-17FD121E6FAF}" type="slidenum">
              <a:rPr lang="zh-CN" altLang="en-US" smtClean="0"/>
              <a:t>8</a:t>
            </a:fld>
            <a:endParaRPr lang="zh-CN" altLang="en-US"/>
          </a:p>
        </p:txBody>
      </p:sp>
    </p:spTree>
    <p:extLst>
      <p:ext uri="{BB962C8B-B14F-4D97-AF65-F5344CB8AC3E}">
        <p14:creationId xmlns:p14="http://schemas.microsoft.com/office/powerpoint/2010/main" val="2138382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27A245-A9B2-4BC5-BD89-17FD121E6FA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81536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520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3454FF6-03A8-4C96-B5E8-E28FD8ECC7A1}" type="datetimeFigureOut">
              <a:rPr lang="zh-CN" altLang="en-US" smtClean="0"/>
              <a:t>2024/5/22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245A8F-2627-41A1-8132-719BDFE92CD1}" type="slidenum">
              <a:rPr lang="zh-CN" altLang="en-US" smtClean="0"/>
              <a:t>‹#›</a:t>
            </a:fld>
            <a:endParaRPr lang="zh-CN" altLang="en-US"/>
          </a:p>
        </p:txBody>
      </p:sp>
    </p:spTree>
    <p:extLst>
      <p:ext uri="{BB962C8B-B14F-4D97-AF65-F5344CB8AC3E}">
        <p14:creationId xmlns:p14="http://schemas.microsoft.com/office/powerpoint/2010/main" val="73596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454FF6-03A8-4C96-B5E8-E28FD8ECC7A1}" type="datetimeFigureOut">
              <a:rPr lang="zh-CN" altLang="en-US" smtClean="0"/>
              <a:t>2024/5/22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245A8F-2627-41A1-8132-719BDFE92CD1}" type="slidenum">
              <a:rPr lang="zh-CN" altLang="en-US" smtClean="0"/>
              <a:t>‹#›</a:t>
            </a:fld>
            <a:endParaRPr lang="zh-CN" altLang="en-US"/>
          </a:p>
        </p:txBody>
      </p:sp>
    </p:spTree>
    <p:extLst>
      <p:ext uri="{BB962C8B-B14F-4D97-AF65-F5344CB8AC3E}">
        <p14:creationId xmlns:p14="http://schemas.microsoft.com/office/powerpoint/2010/main" val="2593094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454FF6-03A8-4C96-B5E8-E28FD8ECC7A1}" type="datetimeFigureOut">
              <a:rPr lang="zh-CN" altLang="en-US" smtClean="0"/>
              <a:t>2024/5/22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245A8F-2627-41A1-8132-719BDFE92CD1}" type="slidenum">
              <a:rPr lang="zh-CN" altLang="en-US" smtClean="0"/>
              <a:t>‹#›</a:t>
            </a:fld>
            <a:endParaRPr lang="zh-CN" altLang="en-US"/>
          </a:p>
        </p:txBody>
      </p:sp>
    </p:spTree>
    <p:extLst>
      <p:ext uri="{BB962C8B-B14F-4D97-AF65-F5344CB8AC3E}">
        <p14:creationId xmlns:p14="http://schemas.microsoft.com/office/powerpoint/2010/main" val="3179012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13674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6248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33885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2024/5/22</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51491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2024/5/22</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233074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509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15" name="组合 14"/>
          <p:cNvGrpSpPr/>
          <p:nvPr userDrawn="1"/>
        </p:nvGrpSpPr>
        <p:grpSpPr>
          <a:xfrm>
            <a:off x="-16043" y="-1"/>
            <a:ext cx="12208043" cy="6858001"/>
            <a:chOff x="-16043" y="-1"/>
            <a:chExt cx="12208043" cy="6858001"/>
          </a:xfrm>
        </p:grpSpPr>
        <p:sp>
          <p:nvSpPr>
            <p:cNvPr id="16" name="矩形 15"/>
            <p:cNvSpPr/>
            <p:nvPr/>
          </p:nvSpPr>
          <p:spPr>
            <a:xfrm>
              <a:off x="-16043" y="0"/>
              <a:ext cx="12208042" cy="6858000"/>
            </a:xfrm>
            <a:prstGeom prst="rect">
              <a:avLst/>
            </a:prstGeom>
            <a:gradFill>
              <a:gsLst>
                <a:gs pos="100000">
                  <a:schemeClr val="bg1"/>
                </a:gs>
                <a:gs pos="0">
                  <a:srgbClr val="F8F8F8"/>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9"/>
            <p:cNvSpPr/>
            <p:nvPr/>
          </p:nvSpPr>
          <p:spPr>
            <a:xfrm>
              <a:off x="0" y="-1"/>
              <a:ext cx="8686800" cy="3829653"/>
            </a:xfrm>
            <a:custGeom>
              <a:avLst/>
              <a:gdLst>
                <a:gd name="connsiteX0" fmla="*/ 0 w 7180729"/>
                <a:gd name="connsiteY0" fmla="*/ 0 h 3429000"/>
                <a:gd name="connsiteX1" fmla="*/ 7180729 w 7180729"/>
                <a:gd name="connsiteY1" fmla="*/ 0 h 3429000"/>
                <a:gd name="connsiteX2" fmla="*/ 7180729 w 7180729"/>
                <a:gd name="connsiteY2" fmla="*/ 3429000 h 3429000"/>
                <a:gd name="connsiteX3" fmla="*/ 0 w 7180729"/>
                <a:gd name="connsiteY3" fmla="*/ 3429000 h 3429000"/>
                <a:gd name="connsiteX4" fmla="*/ 0 w 7180729"/>
                <a:gd name="connsiteY4" fmla="*/ 0 h 3429000"/>
                <a:gd name="connsiteX0" fmla="*/ 0 w 7180729"/>
                <a:gd name="connsiteY0" fmla="*/ 0 h 3429000"/>
                <a:gd name="connsiteX1" fmla="*/ 7180729 w 7180729"/>
                <a:gd name="connsiteY1" fmla="*/ 0 h 3429000"/>
                <a:gd name="connsiteX2" fmla="*/ 0 w 7180729"/>
                <a:gd name="connsiteY2" fmla="*/ 3429000 h 3429000"/>
                <a:gd name="connsiteX3" fmla="*/ 0 w 7180729"/>
                <a:gd name="connsiteY3" fmla="*/ 0 h 3429000"/>
              </a:gdLst>
              <a:ahLst/>
              <a:cxnLst>
                <a:cxn ang="0">
                  <a:pos x="connsiteX0" y="connsiteY0"/>
                </a:cxn>
                <a:cxn ang="0">
                  <a:pos x="connsiteX1" y="connsiteY1"/>
                </a:cxn>
                <a:cxn ang="0">
                  <a:pos x="connsiteX2" y="connsiteY2"/>
                </a:cxn>
                <a:cxn ang="0">
                  <a:pos x="connsiteX3" y="connsiteY3"/>
                </a:cxn>
              </a:cxnLst>
              <a:rect l="l" t="t" r="r" b="b"/>
              <a:pathLst>
                <a:path w="7180729" h="3429000">
                  <a:moveTo>
                    <a:pt x="0" y="0"/>
                  </a:moveTo>
                  <a:lnTo>
                    <a:pt x="7180729" y="0"/>
                  </a:lnTo>
                  <a:lnTo>
                    <a:pt x="0" y="3429000"/>
                  </a:lnTo>
                  <a:lnTo>
                    <a:pt x="0" y="0"/>
                  </a:lnTo>
                  <a:close/>
                </a:path>
              </a:pathLst>
            </a:custGeom>
            <a:gradFill>
              <a:gsLst>
                <a:gs pos="0">
                  <a:schemeClr val="bg1"/>
                </a:gs>
                <a:gs pos="100000">
                  <a:srgbClr val="F8F8F8"/>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
            <p:cNvSpPr/>
            <p:nvPr/>
          </p:nvSpPr>
          <p:spPr>
            <a:xfrm>
              <a:off x="-16043" y="593558"/>
              <a:ext cx="12208042" cy="6264442"/>
            </a:xfrm>
            <a:custGeom>
              <a:avLst/>
              <a:gdLst>
                <a:gd name="connsiteX0" fmla="*/ 0 w 12192000"/>
                <a:gd name="connsiteY0" fmla="*/ 0 h 6264442"/>
                <a:gd name="connsiteX1" fmla="*/ 12192000 w 12192000"/>
                <a:gd name="connsiteY1" fmla="*/ 0 h 6264442"/>
                <a:gd name="connsiteX2" fmla="*/ 12192000 w 12192000"/>
                <a:gd name="connsiteY2" fmla="*/ 6264442 h 6264442"/>
                <a:gd name="connsiteX3" fmla="*/ 0 w 12192000"/>
                <a:gd name="connsiteY3" fmla="*/ 6264442 h 6264442"/>
                <a:gd name="connsiteX4" fmla="*/ 0 w 12192000"/>
                <a:gd name="connsiteY4" fmla="*/ 0 h 6264442"/>
                <a:gd name="connsiteX0" fmla="*/ 0 w 12208042"/>
                <a:gd name="connsiteY0" fmla="*/ 5037221 h 6264442"/>
                <a:gd name="connsiteX1" fmla="*/ 12208042 w 12208042"/>
                <a:gd name="connsiteY1" fmla="*/ 0 h 6264442"/>
                <a:gd name="connsiteX2" fmla="*/ 12208042 w 12208042"/>
                <a:gd name="connsiteY2" fmla="*/ 6264442 h 6264442"/>
                <a:gd name="connsiteX3" fmla="*/ 16042 w 12208042"/>
                <a:gd name="connsiteY3" fmla="*/ 6264442 h 6264442"/>
                <a:gd name="connsiteX4" fmla="*/ 0 w 12208042"/>
                <a:gd name="connsiteY4" fmla="*/ 5037221 h 626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8042" h="6264442">
                  <a:moveTo>
                    <a:pt x="0" y="5037221"/>
                  </a:moveTo>
                  <a:lnTo>
                    <a:pt x="12208042" y="0"/>
                  </a:lnTo>
                  <a:lnTo>
                    <a:pt x="12208042" y="6264442"/>
                  </a:lnTo>
                  <a:lnTo>
                    <a:pt x="16042" y="6264442"/>
                  </a:lnTo>
                  <a:lnTo>
                    <a:pt x="0" y="5037221"/>
                  </a:lnTo>
                  <a:close/>
                </a:path>
              </a:pathLst>
            </a:custGeom>
            <a:gradFill>
              <a:gsLst>
                <a:gs pos="0">
                  <a:schemeClr val="bg1"/>
                </a:gs>
                <a:gs pos="100000">
                  <a:srgbClr val="F8F8F8"/>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3"/>
            <p:cNvSpPr/>
            <p:nvPr/>
          </p:nvSpPr>
          <p:spPr>
            <a:xfrm>
              <a:off x="10479840" y="650915"/>
              <a:ext cx="1712160" cy="633400"/>
            </a:xfrm>
            <a:custGeom>
              <a:avLst/>
              <a:gdLst>
                <a:gd name="connsiteX0" fmla="*/ 0 w 1712160"/>
                <a:gd name="connsiteY0" fmla="*/ 0 h 633400"/>
                <a:gd name="connsiteX1" fmla="*/ 1712160 w 1712160"/>
                <a:gd name="connsiteY1" fmla="*/ 0 h 633400"/>
                <a:gd name="connsiteX2" fmla="*/ 1712160 w 1712160"/>
                <a:gd name="connsiteY2" fmla="*/ 633400 h 633400"/>
                <a:gd name="connsiteX3" fmla="*/ 0 w 1712160"/>
                <a:gd name="connsiteY3" fmla="*/ 633400 h 633400"/>
                <a:gd name="connsiteX4" fmla="*/ 0 w 1712160"/>
                <a:gd name="connsiteY4" fmla="*/ 0 h 633400"/>
                <a:gd name="connsiteX0" fmla="*/ 0 w 1712160"/>
                <a:gd name="connsiteY0" fmla="*/ 633400 h 633400"/>
                <a:gd name="connsiteX1" fmla="*/ 1712160 w 1712160"/>
                <a:gd name="connsiteY1" fmla="*/ 0 h 633400"/>
                <a:gd name="connsiteX2" fmla="*/ 1712160 w 1712160"/>
                <a:gd name="connsiteY2" fmla="*/ 633400 h 633400"/>
                <a:gd name="connsiteX3" fmla="*/ 0 w 1712160"/>
                <a:gd name="connsiteY3" fmla="*/ 633400 h 633400"/>
              </a:gdLst>
              <a:ahLst/>
              <a:cxnLst>
                <a:cxn ang="0">
                  <a:pos x="connsiteX0" y="connsiteY0"/>
                </a:cxn>
                <a:cxn ang="0">
                  <a:pos x="connsiteX1" y="connsiteY1"/>
                </a:cxn>
                <a:cxn ang="0">
                  <a:pos x="connsiteX2" y="connsiteY2"/>
                </a:cxn>
                <a:cxn ang="0">
                  <a:pos x="connsiteX3" y="connsiteY3"/>
                </a:cxn>
              </a:cxnLst>
              <a:rect l="l" t="t" r="r" b="b"/>
              <a:pathLst>
                <a:path w="1712160" h="633400">
                  <a:moveTo>
                    <a:pt x="0" y="633400"/>
                  </a:moveTo>
                  <a:lnTo>
                    <a:pt x="1712160" y="0"/>
                  </a:lnTo>
                  <a:lnTo>
                    <a:pt x="1712160" y="633400"/>
                  </a:lnTo>
                  <a:lnTo>
                    <a:pt x="0" y="633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32960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3454FF6-03A8-4C96-B5E8-E28FD8ECC7A1}" type="datetimeFigureOut">
              <a:rPr lang="zh-CN" altLang="en-US" smtClean="0"/>
              <a:t>2024/5/22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245A8F-2627-41A1-8132-719BDFE92CD1}" type="slidenum">
              <a:rPr lang="zh-CN" altLang="en-US" smtClean="0"/>
              <a:t>‹#›</a:t>
            </a:fld>
            <a:endParaRPr lang="zh-CN" altLang="en-US"/>
          </a:p>
        </p:txBody>
      </p:sp>
    </p:spTree>
    <p:extLst>
      <p:ext uri="{BB962C8B-B14F-4D97-AF65-F5344CB8AC3E}">
        <p14:creationId xmlns:p14="http://schemas.microsoft.com/office/powerpoint/2010/main" val="515101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3454FF6-03A8-4C96-B5E8-E28FD8ECC7A1}" type="datetimeFigureOut">
              <a:rPr lang="zh-CN" altLang="en-US" smtClean="0"/>
              <a:t>2024/5/22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245A8F-2627-41A1-8132-719BDFE92CD1}" type="slidenum">
              <a:rPr lang="zh-CN" altLang="en-US" smtClean="0"/>
              <a:t>‹#›</a:t>
            </a:fld>
            <a:endParaRPr lang="zh-CN" altLang="en-US"/>
          </a:p>
        </p:txBody>
      </p:sp>
    </p:spTree>
    <p:extLst>
      <p:ext uri="{BB962C8B-B14F-4D97-AF65-F5344CB8AC3E}">
        <p14:creationId xmlns:p14="http://schemas.microsoft.com/office/powerpoint/2010/main" val="99690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3454FF6-03A8-4C96-B5E8-E28FD8ECC7A1}" type="datetimeFigureOut">
              <a:rPr lang="zh-CN" altLang="en-US" smtClean="0"/>
              <a:t>2024/5/22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245A8F-2627-41A1-8132-719BDFE92CD1}" type="slidenum">
              <a:rPr lang="zh-CN" altLang="en-US" smtClean="0"/>
              <a:t>‹#›</a:t>
            </a:fld>
            <a:endParaRPr lang="zh-CN" altLang="en-US"/>
          </a:p>
        </p:txBody>
      </p:sp>
    </p:spTree>
    <p:extLst>
      <p:ext uri="{BB962C8B-B14F-4D97-AF65-F5344CB8AC3E}">
        <p14:creationId xmlns:p14="http://schemas.microsoft.com/office/powerpoint/2010/main" val="20447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3454FF6-03A8-4C96-B5E8-E28FD8ECC7A1}" type="datetimeFigureOut">
              <a:rPr lang="zh-CN" altLang="en-US" smtClean="0"/>
              <a:t>2024/5/22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245A8F-2627-41A1-8132-719BDFE92CD1}" type="slidenum">
              <a:rPr lang="zh-CN" altLang="en-US" smtClean="0"/>
              <a:t>‹#›</a:t>
            </a:fld>
            <a:endParaRPr lang="zh-CN" altLang="en-US"/>
          </a:p>
        </p:txBody>
      </p:sp>
      <p:sp>
        <p:nvSpPr>
          <p:cNvPr id="11" name="TextBox 3">
            <a:extLst>
              <a:ext uri="{FF2B5EF4-FFF2-40B4-BE49-F238E27FC236}">
                <a16:creationId xmlns:a16="http://schemas.microsoft.com/office/drawing/2014/main" id="{2996C8F5-4800-4892-C5D3-5C08DD931EA9}"/>
              </a:ext>
            </a:extLst>
          </p:cNvPr>
          <p:cNvSpPr txBox="1"/>
          <p:nvPr userDrawn="1"/>
        </p:nvSpPr>
        <p:spPr>
          <a:xfrm>
            <a:off x="212416" y="4650697"/>
            <a:ext cx="54006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432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3454FF6-03A8-4C96-B5E8-E28FD8ECC7A1}" type="datetimeFigureOut">
              <a:rPr lang="zh-CN" altLang="en-US" smtClean="0"/>
              <a:t>2024/5/22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245A8F-2627-41A1-8132-719BDFE92CD1}" type="slidenum">
              <a:rPr lang="zh-CN" altLang="en-US" smtClean="0"/>
              <a:t>‹#›</a:t>
            </a:fld>
            <a:endParaRPr lang="zh-CN" altLang="en-US"/>
          </a:p>
        </p:txBody>
      </p:sp>
    </p:spTree>
    <p:extLst>
      <p:ext uri="{BB962C8B-B14F-4D97-AF65-F5344CB8AC3E}">
        <p14:creationId xmlns:p14="http://schemas.microsoft.com/office/powerpoint/2010/main" val="1069605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1"/>
          <p:cNvGrpSpPr/>
          <p:nvPr userDrawn="1"/>
        </p:nvGrpSpPr>
        <p:grpSpPr>
          <a:xfrm>
            <a:off x="-16043" y="-1"/>
            <a:ext cx="12208043" cy="6858001"/>
            <a:chOff x="-16043" y="-1"/>
            <a:chExt cx="12208043" cy="6858001"/>
          </a:xfrm>
        </p:grpSpPr>
        <p:sp>
          <p:nvSpPr>
            <p:cNvPr id="3" name="矩形 2"/>
            <p:cNvSpPr/>
            <p:nvPr/>
          </p:nvSpPr>
          <p:spPr>
            <a:xfrm>
              <a:off x="-16043" y="0"/>
              <a:ext cx="12208042" cy="6858000"/>
            </a:xfrm>
            <a:prstGeom prst="rect">
              <a:avLst/>
            </a:prstGeom>
            <a:gradFill>
              <a:gsLst>
                <a:gs pos="100000">
                  <a:schemeClr val="bg1"/>
                </a:gs>
                <a:gs pos="0">
                  <a:srgbClr val="F8F8F8"/>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9"/>
            <p:cNvSpPr/>
            <p:nvPr/>
          </p:nvSpPr>
          <p:spPr>
            <a:xfrm>
              <a:off x="0" y="-1"/>
              <a:ext cx="8686800" cy="3829653"/>
            </a:xfrm>
            <a:custGeom>
              <a:avLst/>
              <a:gdLst>
                <a:gd name="connsiteX0" fmla="*/ 0 w 7180729"/>
                <a:gd name="connsiteY0" fmla="*/ 0 h 3429000"/>
                <a:gd name="connsiteX1" fmla="*/ 7180729 w 7180729"/>
                <a:gd name="connsiteY1" fmla="*/ 0 h 3429000"/>
                <a:gd name="connsiteX2" fmla="*/ 7180729 w 7180729"/>
                <a:gd name="connsiteY2" fmla="*/ 3429000 h 3429000"/>
                <a:gd name="connsiteX3" fmla="*/ 0 w 7180729"/>
                <a:gd name="connsiteY3" fmla="*/ 3429000 h 3429000"/>
                <a:gd name="connsiteX4" fmla="*/ 0 w 7180729"/>
                <a:gd name="connsiteY4" fmla="*/ 0 h 3429000"/>
                <a:gd name="connsiteX0" fmla="*/ 0 w 7180729"/>
                <a:gd name="connsiteY0" fmla="*/ 0 h 3429000"/>
                <a:gd name="connsiteX1" fmla="*/ 7180729 w 7180729"/>
                <a:gd name="connsiteY1" fmla="*/ 0 h 3429000"/>
                <a:gd name="connsiteX2" fmla="*/ 0 w 7180729"/>
                <a:gd name="connsiteY2" fmla="*/ 3429000 h 3429000"/>
                <a:gd name="connsiteX3" fmla="*/ 0 w 7180729"/>
                <a:gd name="connsiteY3" fmla="*/ 0 h 3429000"/>
              </a:gdLst>
              <a:ahLst/>
              <a:cxnLst>
                <a:cxn ang="0">
                  <a:pos x="connsiteX0" y="connsiteY0"/>
                </a:cxn>
                <a:cxn ang="0">
                  <a:pos x="connsiteX1" y="connsiteY1"/>
                </a:cxn>
                <a:cxn ang="0">
                  <a:pos x="connsiteX2" y="connsiteY2"/>
                </a:cxn>
                <a:cxn ang="0">
                  <a:pos x="connsiteX3" y="connsiteY3"/>
                </a:cxn>
              </a:cxnLst>
              <a:rect l="l" t="t" r="r" b="b"/>
              <a:pathLst>
                <a:path w="7180729" h="3429000">
                  <a:moveTo>
                    <a:pt x="0" y="0"/>
                  </a:moveTo>
                  <a:lnTo>
                    <a:pt x="7180729" y="0"/>
                  </a:lnTo>
                  <a:lnTo>
                    <a:pt x="0" y="3429000"/>
                  </a:lnTo>
                  <a:lnTo>
                    <a:pt x="0" y="0"/>
                  </a:lnTo>
                  <a:close/>
                </a:path>
              </a:pathLst>
            </a:custGeom>
            <a:gradFill>
              <a:gsLst>
                <a:gs pos="0">
                  <a:schemeClr val="bg1"/>
                </a:gs>
                <a:gs pos="100000">
                  <a:srgbClr val="F8F8F8"/>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
            <p:cNvSpPr/>
            <p:nvPr/>
          </p:nvSpPr>
          <p:spPr>
            <a:xfrm>
              <a:off x="-16043" y="593558"/>
              <a:ext cx="12208042" cy="6264442"/>
            </a:xfrm>
            <a:custGeom>
              <a:avLst/>
              <a:gdLst>
                <a:gd name="connsiteX0" fmla="*/ 0 w 12192000"/>
                <a:gd name="connsiteY0" fmla="*/ 0 h 6264442"/>
                <a:gd name="connsiteX1" fmla="*/ 12192000 w 12192000"/>
                <a:gd name="connsiteY1" fmla="*/ 0 h 6264442"/>
                <a:gd name="connsiteX2" fmla="*/ 12192000 w 12192000"/>
                <a:gd name="connsiteY2" fmla="*/ 6264442 h 6264442"/>
                <a:gd name="connsiteX3" fmla="*/ 0 w 12192000"/>
                <a:gd name="connsiteY3" fmla="*/ 6264442 h 6264442"/>
                <a:gd name="connsiteX4" fmla="*/ 0 w 12192000"/>
                <a:gd name="connsiteY4" fmla="*/ 0 h 6264442"/>
                <a:gd name="connsiteX0" fmla="*/ 0 w 12208042"/>
                <a:gd name="connsiteY0" fmla="*/ 5037221 h 6264442"/>
                <a:gd name="connsiteX1" fmla="*/ 12208042 w 12208042"/>
                <a:gd name="connsiteY1" fmla="*/ 0 h 6264442"/>
                <a:gd name="connsiteX2" fmla="*/ 12208042 w 12208042"/>
                <a:gd name="connsiteY2" fmla="*/ 6264442 h 6264442"/>
                <a:gd name="connsiteX3" fmla="*/ 16042 w 12208042"/>
                <a:gd name="connsiteY3" fmla="*/ 6264442 h 6264442"/>
                <a:gd name="connsiteX4" fmla="*/ 0 w 12208042"/>
                <a:gd name="connsiteY4" fmla="*/ 5037221 h 626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8042" h="6264442">
                  <a:moveTo>
                    <a:pt x="0" y="5037221"/>
                  </a:moveTo>
                  <a:lnTo>
                    <a:pt x="12208042" y="0"/>
                  </a:lnTo>
                  <a:lnTo>
                    <a:pt x="12208042" y="6264442"/>
                  </a:lnTo>
                  <a:lnTo>
                    <a:pt x="16042" y="6264442"/>
                  </a:lnTo>
                  <a:lnTo>
                    <a:pt x="0" y="5037221"/>
                  </a:lnTo>
                  <a:close/>
                </a:path>
              </a:pathLst>
            </a:custGeom>
            <a:gradFill>
              <a:gsLst>
                <a:gs pos="0">
                  <a:schemeClr val="bg1"/>
                </a:gs>
                <a:gs pos="100000">
                  <a:srgbClr val="F8F8F8"/>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p:cNvSpPr/>
            <p:nvPr/>
          </p:nvSpPr>
          <p:spPr>
            <a:xfrm>
              <a:off x="10479840" y="650915"/>
              <a:ext cx="1712160" cy="633400"/>
            </a:xfrm>
            <a:custGeom>
              <a:avLst/>
              <a:gdLst>
                <a:gd name="connsiteX0" fmla="*/ 0 w 1712160"/>
                <a:gd name="connsiteY0" fmla="*/ 0 h 633400"/>
                <a:gd name="connsiteX1" fmla="*/ 1712160 w 1712160"/>
                <a:gd name="connsiteY1" fmla="*/ 0 h 633400"/>
                <a:gd name="connsiteX2" fmla="*/ 1712160 w 1712160"/>
                <a:gd name="connsiteY2" fmla="*/ 633400 h 633400"/>
                <a:gd name="connsiteX3" fmla="*/ 0 w 1712160"/>
                <a:gd name="connsiteY3" fmla="*/ 633400 h 633400"/>
                <a:gd name="connsiteX4" fmla="*/ 0 w 1712160"/>
                <a:gd name="connsiteY4" fmla="*/ 0 h 633400"/>
                <a:gd name="connsiteX0" fmla="*/ 0 w 1712160"/>
                <a:gd name="connsiteY0" fmla="*/ 633400 h 633400"/>
                <a:gd name="connsiteX1" fmla="*/ 1712160 w 1712160"/>
                <a:gd name="connsiteY1" fmla="*/ 0 h 633400"/>
                <a:gd name="connsiteX2" fmla="*/ 1712160 w 1712160"/>
                <a:gd name="connsiteY2" fmla="*/ 633400 h 633400"/>
                <a:gd name="connsiteX3" fmla="*/ 0 w 1712160"/>
                <a:gd name="connsiteY3" fmla="*/ 633400 h 633400"/>
              </a:gdLst>
              <a:ahLst/>
              <a:cxnLst>
                <a:cxn ang="0">
                  <a:pos x="connsiteX0" y="connsiteY0"/>
                </a:cxn>
                <a:cxn ang="0">
                  <a:pos x="connsiteX1" y="connsiteY1"/>
                </a:cxn>
                <a:cxn ang="0">
                  <a:pos x="connsiteX2" y="connsiteY2"/>
                </a:cxn>
                <a:cxn ang="0">
                  <a:pos x="connsiteX3" y="connsiteY3"/>
                </a:cxn>
              </a:cxnLst>
              <a:rect l="l" t="t" r="r" b="b"/>
              <a:pathLst>
                <a:path w="1712160" h="633400">
                  <a:moveTo>
                    <a:pt x="0" y="633400"/>
                  </a:moveTo>
                  <a:lnTo>
                    <a:pt x="1712160" y="0"/>
                  </a:lnTo>
                  <a:lnTo>
                    <a:pt x="1712160" y="633400"/>
                  </a:lnTo>
                  <a:lnTo>
                    <a:pt x="0" y="633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1520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3454FF6-03A8-4C96-B5E8-E28FD8ECC7A1}" type="datetimeFigureOut">
              <a:rPr lang="zh-CN" altLang="en-US" smtClean="0"/>
              <a:t>2024/5/22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245A8F-2627-41A1-8132-719BDFE92CD1}" type="slidenum">
              <a:rPr lang="zh-CN" altLang="en-US" smtClean="0"/>
              <a:t>‹#›</a:t>
            </a:fld>
            <a:endParaRPr lang="zh-CN" altLang="en-US"/>
          </a:p>
        </p:txBody>
      </p:sp>
    </p:spTree>
    <p:extLst>
      <p:ext uri="{BB962C8B-B14F-4D97-AF65-F5344CB8AC3E}">
        <p14:creationId xmlns:p14="http://schemas.microsoft.com/office/powerpoint/2010/main" val="2879877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flipH="1">
            <a:off x="0" y="0"/>
            <a:ext cx="12192000" cy="6857999"/>
          </a:xfrm>
          <a:prstGeom prst="rect">
            <a:avLst/>
          </a:prstGeom>
          <a:gradFill flip="none" rotWithShape="1">
            <a:gsLst>
              <a:gs pos="0">
                <a:schemeClr val="bg1"/>
              </a:gs>
              <a:gs pos="100000">
                <a:schemeClr val="bg1">
                  <a:lumMod val="95000"/>
                  <a:alpha val="7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454FF6-03A8-4C96-B5E8-E28FD8ECC7A1}" type="datetimeFigureOut">
              <a:rPr lang="zh-CN" altLang="en-US" smtClean="0"/>
              <a:t>2024/5/22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45A8F-2627-41A1-8132-719BDFE92CD1}" type="slidenum">
              <a:rPr lang="zh-CN" altLang="en-US" smtClean="0"/>
              <a:t>‹#›</a:t>
            </a:fld>
            <a:endParaRPr lang="zh-CN" altLang="en-US"/>
          </a:p>
        </p:txBody>
      </p:sp>
    </p:spTree>
    <p:extLst>
      <p:ext uri="{BB962C8B-B14F-4D97-AF65-F5344CB8AC3E}">
        <p14:creationId xmlns:p14="http://schemas.microsoft.com/office/powerpoint/2010/main" val="2045235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5"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1905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hangwuppt.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www.shangwuppt.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2673523"/>
            <a:ext cx="8084264" cy="954107"/>
          </a:xfrm>
          <a:prstGeom prst="rect">
            <a:avLst/>
          </a:prstGeom>
          <a:noFill/>
          <a:ln>
            <a:noFill/>
          </a:ln>
        </p:spPr>
        <p:txBody>
          <a:bodyPr vert="horz" wrap="none" rtlCol="0">
            <a:spAutoFit/>
          </a:bodyPr>
          <a:lstStyle/>
          <a:p>
            <a:r>
              <a:rPr lang="zh-CN" altLang="en-US" sz="5600" dirty="0">
                <a:solidFill>
                  <a:srgbClr val="596784"/>
                </a:solidFill>
                <a:latin typeface="方正黑体简体" panose="02010601030101010101" pitchFamily="2" charset="-122"/>
                <a:ea typeface="方正黑体简体" panose="02010601030101010101" pitchFamily="2" charset="-122"/>
              </a:rPr>
              <a:t>刹车片背板质检系统设计</a:t>
            </a:r>
          </a:p>
        </p:txBody>
      </p:sp>
      <p:sp>
        <p:nvSpPr>
          <p:cNvPr id="10" name="文本框 9"/>
          <p:cNvSpPr txBox="1"/>
          <p:nvPr/>
        </p:nvSpPr>
        <p:spPr>
          <a:xfrm>
            <a:off x="262588" y="2315853"/>
            <a:ext cx="4362092" cy="405304"/>
          </a:xfrm>
          <a:prstGeom prst="rect">
            <a:avLst/>
          </a:prstGeom>
          <a:noFill/>
          <a:ln>
            <a:noFill/>
          </a:ln>
        </p:spPr>
        <p:txBody>
          <a:bodyPr vert="horz" wrap="none" rtlCol="0">
            <a:spAutoFit/>
          </a:bodyPr>
          <a:lstStyle/>
          <a:p>
            <a:pPr>
              <a:lnSpc>
                <a:spcPct val="130000"/>
              </a:lnSpc>
            </a:pPr>
            <a:r>
              <a:rPr lang="zh-CN" altLang="en-US" sz="1733" dirty="0">
                <a:solidFill>
                  <a:schemeClr val="tx1">
                    <a:lumMod val="75000"/>
                    <a:lumOff val="25000"/>
                  </a:schemeClr>
                </a:solidFill>
                <a:latin typeface="方正黑体简体" panose="02010601030101010101" pitchFamily="2" charset="-122"/>
                <a:ea typeface="方正黑体简体" panose="02010601030101010101" pitchFamily="2" charset="-122"/>
              </a:rPr>
              <a:t>距离测量 </a:t>
            </a:r>
            <a:r>
              <a:rPr lang="en-US" altLang="zh-CN" sz="1733" dirty="0">
                <a:solidFill>
                  <a:schemeClr val="tx1">
                    <a:lumMod val="75000"/>
                    <a:lumOff val="25000"/>
                  </a:schemeClr>
                </a:solidFill>
                <a:latin typeface="方正黑体简体" panose="02010601030101010101" pitchFamily="2" charset="-122"/>
                <a:ea typeface="方正黑体简体" panose="02010601030101010101" pitchFamily="2" charset="-122"/>
              </a:rPr>
              <a:t>/ </a:t>
            </a:r>
            <a:r>
              <a:rPr lang="zh-CN" altLang="en-US" sz="1733" dirty="0">
                <a:solidFill>
                  <a:schemeClr val="tx1">
                    <a:lumMod val="75000"/>
                    <a:lumOff val="25000"/>
                  </a:schemeClr>
                </a:solidFill>
                <a:latin typeface="方正黑体简体" panose="02010601030101010101" pitchFamily="2" charset="-122"/>
                <a:ea typeface="方正黑体简体" panose="02010601030101010101" pitchFamily="2" charset="-122"/>
              </a:rPr>
              <a:t>字符识别 </a:t>
            </a:r>
            <a:r>
              <a:rPr lang="en-US" altLang="zh-CN" sz="1733" dirty="0">
                <a:solidFill>
                  <a:schemeClr val="tx1">
                    <a:lumMod val="75000"/>
                    <a:lumOff val="25000"/>
                  </a:schemeClr>
                </a:solidFill>
                <a:latin typeface="方正黑体简体" panose="02010601030101010101" pitchFamily="2" charset="-122"/>
                <a:ea typeface="方正黑体简体" panose="02010601030101010101" pitchFamily="2" charset="-122"/>
              </a:rPr>
              <a:t>/ </a:t>
            </a:r>
            <a:r>
              <a:rPr lang="zh-CN" altLang="en-US" sz="1733" dirty="0">
                <a:solidFill>
                  <a:schemeClr val="tx1">
                    <a:lumMod val="75000"/>
                    <a:lumOff val="25000"/>
                  </a:schemeClr>
                </a:solidFill>
                <a:latin typeface="方正黑体简体" panose="02010601030101010101" pitchFamily="2" charset="-122"/>
                <a:ea typeface="方正黑体简体" panose="02010601030101010101" pitchFamily="2" charset="-122"/>
              </a:rPr>
              <a:t>铁锈检测</a:t>
            </a:r>
            <a:r>
              <a:rPr lang="en-US" altLang="zh-CN" sz="1733" dirty="0">
                <a:solidFill>
                  <a:schemeClr val="tx1">
                    <a:lumMod val="75000"/>
                    <a:lumOff val="25000"/>
                  </a:schemeClr>
                </a:solidFill>
                <a:latin typeface="方正黑体简体" panose="02010601030101010101" pitchFamily="2" charset="-122"/>
                <a:ea typeface="方正黑体简体" panose="02010601030101010101" pitchFamily="2" charset="-122"/>
              </a:rPr>
              <a:t>/ </a:t>
            </a:r>
            <a:r>
              <a:rPr lang="zh-CN" altLang="en-US" sz="1733" dirty="0">
                <a:solidFill>
                  <a:schemeClr val="tx1">
                    <a:lumMod val="75000"/>
                    <a:lumOff val="25000"/>
                  </a:schemeClr>
                </a:solidFill>
                <a:latin typeface="方正黑体简体" panose="02010601030101010101" pitchFamily="2" charset="-122"/>
                <a:ea typeface="方正黑体简体" panose="02010601030101010101" pitchFamily="2" charset="-122"/>
              </a:rPr>
              <a:t>划痕检测</a:t>
            </a:r>
          </a:p>
        </p:txBody>
      </p:sp>
      <p:sp>
        <p:nvSpPr>
          <p:cNvPr id="17" name="矩形 16"/>
          <p:cNvSpPr/>
          <p:nvPr/>
        </p:nvSpPr>
        <p:spPr>
          <a:xfrm>
            <a:off x="7975600" y="-28135"/>
            <a:ext cx="1845738" cy="5039247"/>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11696700" y="2267912"/>
            <a:ext cx="495300" cy="495300"/>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222587" y="3309312"/>
            <a:ext cx="1851814" cy="354329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8" name="矩形 17"/>
          <p:cNvSpPr/>
          <p:nvPr/>
        </p:nvSpPr>
        <p:spPr>
          <a:xfrm>
            <a:off x="10617200" y="2839412"/>
            <a:ext cx="889000" cy="889000"/>
          </a:xfrm>
          <a:prstGeom prst="rect">
            <a:avLst/>
          </a:prstGeom>
          <a:noFill/>
          <a:ln w="19050">
            <a:solidFill>
              <a:srgbClr val="FF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rot="16200000">
            <a:off x="7735021" y="1266152"/>
            <a:ext cx="2416046" cy="1077218"/>
          </a:xfrm>
          <a:prstGeom prst="rect">
            <a:avLst/>
          </a:prstGeom>
          <a:noFill/>
          <a:ln>
            <a:noFill/>
          </a:ln>
        </p:spPr>
        <p:txBody>
          <a:bodyPr vert="horz" wrap="none" rtlCol="0">
            <a:spAutoFit/>
          </a:bodyPr>
          <a:lstStyle/>
          <a:p>
            <a:r>
              <a:rPr lang="en-US" altLang="zh-CN" sz="6400" spc="600" dirty="0">
                <a:solidFill>
                  <a:schemeClr val="bg1"/>
                </a:solidFill>
                <a:latin typeface="方正黑体简体" panose="02010601030101010101" pitchFamily="2" charset="-122"/>
                <a:ea typeface="方正黑体简体" panose="02010601030101010101" pitchFamily="2" charset="-122"/>
              </a:rPr>
              <a:t>2024</a:t>
            </a:r>
            <a:endParaRPr lang="zh-CN" altLang="en-US" sz="6400" spc="600" dirty="0">
              <a:solidFill>
                <a:schemeClr val="bg1"/>
              </a:solidFill>
              <a:latin typeface="方正黑体简体" panose="02010601030101010101" pitchFamily="2" charset="-122"/>
              <a:ea typeface="方正黑体简体" panose="02010601030101010101" pitchFamily="2" charset="-122"/>
            </a:endParaRPr>
          </a:p>
        </p:txBody>
      </p:sp>
      <p:sp>
        <p:nvSpPr>
          <p:cNvPr id="21" name="矩形 20"/>
          <p:cNvSpPr/>
          <p:nvPr/>
        </p:nvSpPr>
        <p:spPr>
          <a:xfrm>
            <a:off x="2714324" y="4504623"/>
            <a:ext cx="1506298" cy="427822"/>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方正黑体简体" panose="02010601030101010101" pitchFamily="2" charset="-122"/>
                <a:ea typeface="方正黑体简体" panose="02010601030101010101" pitchFamily="2" charset="-122"/>
              </a:rPr>
              <a:t>组长：邵嘉懿</a:t>
            </a:r>
          </a:p>
        </p:txBody>
      </p:sp>
      <p:sp>
        <p:nvSpPr>
          <p:cNvPr id="2" name="矩形 1">
            <a:extLst>
              <a:ext uri="{FF2B5EF4-FFF2-40B4-BE49-F238E27FC236}">
                <a16:creationId xmlns:a16="http://schemas.microsoft.com/office/drawing/2014/main" id="{C7C72E56-D5DA-87A2-95E6-3816B3DDE15E}"/>
              </a:ext>
            </a:extLst>
          </p:cNvPr>
          <p:cNvSpPr/>
          <p:nvPr/>
        </p:nvSpPr>
        <p:spPr>
          <a:xfrm>
            <a:off x="2714324" y="5079915"/>
            <a:ext cx="1506297" cy="342900"/>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方正黑体简体" panose="02010601030101010101" pitchFamily="2" charset="-122"/>
                <a:ea typeface="方正黑体简体" panose="02010601030101010101" pitchFamily="2" charset="-122"/>
              </a:rPr>
              <a:t>组员：孙中海、周晓昀</a:t>
            </a:r>
          </a:p>
        </p:txBody>
      </p:sp>
      <p:sp>
        <p:nvSpPr>
          <p:cNvPr id="4" name="矩形 3">
            <a:extLst>
              <a:ext uri="{FF2B5EF4-FFF2-40B4-BE49-F238E27FC236}">
                <a16:creationId xmlns:a16="http://schemas.microsoft.com/office/drawing/2014/main" id="{6B65D8F7-5AC7-8F5C-5A78-74E3A91B7176}"/>
              </a:ext>
            </a:extLst>
          </p:cNvPr>
          <p:cNvSpPr/>
          <p:nvPr/>
        </p:nvSpPr>
        <p:spPr>
          <a:xfrm>
            <a:off x="2714325" y="5570285"/>
            <a:ext cx="1506296" cy="342900"/>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方正黑体简体" panose="02010601030101010101" pitchFamily="2" charset="-122"/>
                <a:ea typeface="方正黑体简体" panose="02010601030101010101" pitchFamily="2" charset="-122"/>
              </a:rPr>
              <a:t>指导老师：王栋</a:t>
            </a:r>
            <a:r>
              <a:rPr lang="en-US" altLang="zh-CN" sz="1200" dirty="0">
                <a:latin typeface="方正黑体简体" panose="02010601030101010101" pitchFamily="2" charset="-122"/>
                <a:ea typeface="方正黑体简体" panose="02010601030101010101" pitchFamily="2" charset="-122"/>
              </a:rPr>
              <a:t> </a:t>
            </a:r>
            <a:r>
              <a:rPr lang="zh-CN" altLang="en-US" sz="1200" dirty="0">
                <a:latin typeface="方正黑体简体" panose="02010601030101010101" pitchFamily="2" charset="-122"/>
                <a:ea typeface="方正黑体简体" panose="02010601030101010101" pitchFamily="2" charset="-122"/>
              </a:rPr>
              <a:t>唐建祥</a:t>
            </a:r>
          </a:p>
        </p:txBody>
      </p:sp>
    </p:spTree>
    <p:extLst>
      <p:ext uri="{BB962C8B-B14F-4D97-AF65-F5344CB8AC3E}">
        <p14:creationId xmlns:p14="http://schemas.microsoft.com/office/powerpoint/2010/main" val="3675015762"/>
      </p:ext>
    </p:extLst>
  </p:cSld>
  <p:clrMapOvr>
    <a:masterClrMapping/>
  </p:clrMapOvr>
  <mc:AlternateContent xmlns:mc="http://schemas.openxmlformats.org/markup-compatibility/2006" xmlns:p14="http://schemas.microsoft.com/office/powerpoint/2010/main">
    <mc:Choice Requires="p14">
      <p:transition spd="slow" p14:dur="1400" advClick="0" advTm="3000">
        <p14:ripp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750"/>
                            </p:stCondLst>
                            <p:childTnLst>
                              <p:par>
                                <p:cTn id="27" presetID="52" presetClass="entr" presetSubtype="0" fill="hold" grpId="0" nodeType="afterEffect">
                                  <p:stCondLst>
                                    <p:cond delay="0"/>
                                  </p:stCondLst>
                                  <p:iterate type="lt">
                                    <p:tmPct val="10000"/>
                                  </p:iterate>
                                  <p:childTnLst>
                                    <p:set>
                                      <p:cBhvr>
                                        <p:cTn id="28" dur="1" fill="hold">
                                          <p:stCondLst>
                                            <p:cond delay="0"/>
                                          </p:stCondLst>
                                        </p:cTn>
                                        <p:tgtEl>
                                          <p:spTgt spid="3"/>
                                        </p:tgtEl>
                                        <p:attrNameLst>
                                          <p:attrName>style.visibility</p:attrName>
                                        </p:attrNameLst>
                                      </p:cBhvr>
                                      <p:to>
                                        <p:strVal val="visible"/>
                                      </p:to>
                                    </p:set>
                                    <p:animScale>
                                      <p:cBhvr>
                                        <p:cTn id="29"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3"/>
                                        </p:tgtEl>
                                        <p:attrNameLst>
                                          <p:attrName>ppt_x</p:attrName>
                                          <p:attrName>ppt_y</p:attrName>
                                        </p:attrNameLst>
                                      </p:cBhvr>
                                    </p:animMotion>
                                    <p:animEffect transition="in" filter="fade">
                                      <p:cBhvr>
                                        <p:cTn id="31" dur="1000"/>
                                        <p:tgtEl>
                                          <p:spTgt spid="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1000"/>
                                        <p:tgtEl>
                                          <p:spTgt spid="10"/>
                                        </p:tgtEl>
                                      </p:cBhvr>
                                    </p:animEffect>
                                  </p:childTnLst>
                                </p:cTn>
                              </p:par>
                            </p:childTnLst>
                          </p:cTn>
                        </p:par>
                        <p:par>
                          <p:cTn id="35" fill="hold">
                            <p:stCondLst>
                              <p:cond delay="2750"/>
                            </p:stCondLst>
                            <p:childTnLst>
                              <p:par>
                                <p:cTn id="36" presetID="42"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par>
                          <p:cTn id="41" fill="hold">
                            <p:stCondLst>
                              <p:cond delay="3750"/>
                            </p:stCondLst>
                            <p:childTnLst>
                              <p:par>
                                <p:cTn id="42" presetID="42"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1000"/>
                                        <p:tgtEl>
                                          <p:spTgt spid="2"/>
                                        </p:tgtEl>
                                      </p:cBhvr>
                                    </p:animEffect>
                                    <p:anim calcmode="lin" valueType="num">
                                      <p:cBhvr>
                                        <p:cTn id="45" dur="1000" fill="hold"/>
                                        <p:tgtEl>
                                          <p:spTgt spid="2"/>
                                        </p:tgtEl>
                                        <p:attrNameLst>
                                          <p:attrName>ppt_x</p:attrName>
                                        </p:attrNameLst>
                                      </p:cBhvr>
                                      <p:tavLst>
                                        <p:tav tm="0">
                                          <p:val>
                                            <p:strVal val="#ppt_x"/>
                                          </p:val>
                                        </p:tav>
                                        <p:tav tm="100000">
                                          <p:val>
                                            <p:strVal val="#ppt_x"/>
                                          </p:val>
                                        </p:tav>
                                      </p:tavLst>
                                    </p:anim>
                                    <p:anim calcmode="lin" valueType="num">
                                      <p:cBhvr>
                                        <p:cTn id="46" dur="1000" fill="hold"/>
                                        <p:tgtEl>
                                          <p:spTgt spid="2"/>
                                        </p:tgtEl>
                                        <p:attrNameLst>
                                          <p:attrName>ppt_y</p:attrName>
                                        </p:attrNameLst>
                                      </p:cBhvr>
                                      <p:tavLst>
                                        <p:tav tm="0">
                                          <p:val>
                                            <p:strVal val="#ppt_y+.1"/>
                                          </p:val>
                                        </p:tav>
                                        <p:tav tm="100000">
                                          <p:val>
                                            <p:strVal val="#ppt_y"/>
                                          </p:val>
                                        </p:tav>
                                      </p:tavLst>
                                    </p:anim>
                                  </p:childTnLst>
                                </p:cTn>
                              </p:par>
                            </p:childTnLst>
                          </p:cTn>
                        </p:par>
                        <p:par>
                          <p:cTn id="47" fill="hold">
                            <p:stCondLst>
                              <p:cond delay="4750"/>
                            </p:stCondLst>
                            <p:childTnLst>
                              <p:par>
                                <p:cTn id="48" presetID="42" presetClass="entr" presetSubtype="0" fill="hold" grpId="0"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1000"/>
                                        <p:tgtEl>
                                          <p:spTgt spid="4"/>
                                        </p:tgtEl>
                                      </p:cBhvr>
                                    </p:animEffect>
                                    <p:anim calcmode="lin" valueType="num">
                                      <p:cBhvr>
                                        <p:cTn id="51" dur="1000" fill="hold"/>
                                        <p:tgtEl>
                                          <p:spTgt spid="4"/>
                                        </p:tgtEl>
                                        <p:attrNameLst>
                                          <p:attrName>ppt_x</p:attrName>
                                        </p:attrNameLst>
                                      </p:cBhvr>
                                      <p:tavLst>
                                        <p:tav tm="0">
                                          <p:val>
                                            <p:strVal val="#ppt_x"/>
                                          </p:val>
                                        </p:tav>
                                        <p:tav tm="100000">
                                          <p:val>
                                            <p:strVal val="#ppt_x"/>
                                          </p:val>
                                        </p:tav>
                                      </p:tavLst>
                                    </p:anim>
                                    <p:anim calcmode="lin" valueType="num">
                                      <p:cBhvr>
                                        <p:cTn id="5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7" grpId="0" animBg="1"/>
      <p:bldP spid="19" grpId="0" animBg="1"/>
      <p:bldP spid="13" grpId="0" animBg="1"/>
      <p:bldP spid="18" grpId="0" animBg="1"/>
      <p:bldP spid="20" grpId="0"/>
      <p:bldP spid="21" grpId="0" animBg="1"/>
      <p:bldP spid="2"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p:cNvSpPr txBox="1"/>
          <p:nvPr/>
        </p:nvSpPr>
        <p:spPr>
          <a:xfrm>
            <a:off x="5576835" y="5703289"/>
            <a:ext cx="707886" cy="338554"/>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结果图</a:t>
            </a:r>
          </a:p>
        </p:txBody>
      </p:sp>
      <p:grpSp>
        <p:nvGrpSpPr>
          <p:cNvPr id="21" name="组合 20"/>
          <p:cNvGrpSpPr/>
          <p:nvPr/>
        </p:nvGrpSpPr>
        <p:grpSpPr>
          <a:xfrm>
            <a:off x="394446" y="0"/>
            <a:ext cx="3174915" cy="994611"/>
            <a:chOff x="394446" y="0"/>
            <a:chExt cx="3174915" cy="994611"/>
          </a:xfrm>
        </p:grpSpPr>
        <p:sp>
          <p:nvSpPr>
            <p:cNvPr id="22" name="文本框 21">
              <a:extLst>
                <a:ext uri="{FF2B5EF4-FFF2-40B4-BE49-F238E27FC236}">
                  <a16:creationId xmlns:a16="http://schemas.microsoft.com/office/drawing/2014/main" id="{C9FE3F12-EF2B-4C2B-8DA1-3D9B6D947A7C}"/>
                </a:ext>
              </a:extLst>
            </p:cNvPr>
            <p:cNvSpPr txBox="1"/>
            <p:nvPr/>
          </p:nvSpPr>
          <p:spPr>
            <a:xfrm>
              <a:off x="1220641" y="165104"/>
              <a:ext cx="2348720" cy="599267"/>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554B4F"/>
                  </a:solidFill>
                  <a:effectLst/>
                  <a:uLnTx/>
                  <a:uFillTx/>
                  <a:latin typeface="方正黑体简体" panose="02010601030101010101" pitchFamily="2" charset="-122"/>
                  <a:ea typeface="方正黑体简体" panose="02010601030101010101" pitchFamily="2" charset="-122"/>
                  <a:cs typeface="+mn-ea"/>
                  <a:sym typeface="+mn-lt"/>
                </a:rPr>
                <a:t>工作完成情况</a:t>
              </a:r>
            </a:p>
          </p:txBody>
        </p:sp>
        <p:grpSp>
          <p:nvGrpSpPr>
            <p:cNvPr id="24" name="组合 23"/>
            <p:cNvGrpSpPr/>
            <p:nvPr/>
          </p:nvGrpSpPr>
          <p:grpSpPr>
            <a:xfrm>
              <a:off x="394446" y="0"/>
              <a:ext cx="666734" cy="994611"/>
              <a:chOff x="514366" y="0"/>
              <a:chExt cx="666734" cy="994611"/>
            </a:xfrm>
          </p:grpSpPr>
          <p:sp>
            <p:nvSpPr>
              <p:cNvPr id="25" name="矩形 24"/>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TextBox 48"/>
              <p:cNvSpPr txBox="1"/>
              <p:nvPr/>
            </p:nvSpPr>
            <p:spPr>
              <a:xfrm>
                <a:off x="514366" y="97195"/>
                <a:ext cx="666734"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rPr>
                  <a:t>1</a:t>
                </a:r>
                <a:endParaRPr kumimoji="0" lang="zh-CN" altLang="en-US" sz="4000" b="0" i="0" u="none" strike="noStrike" kern="1200" cap="none" spc="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endParaRPr>
              </a:p>
            </p:txBody>
          </p:sp>
        </p:grpSp>
      </p:grpSp>
      <p:pic>
        <p:nvPicPr>
          <p:cNvPr id="7" name="图片 6">
            <a:extLst>
              <a:ext uri="{FF2B5EF4-FFF2-40B4-BE49-F238E27FC236}">
                <a16:creationId xmlns:a16="http://schemas.microsoft.com/office/drawing/2014/main" id="{5C8A3134-19B6-F6BB-EAF3-F989FFE56F25}"/>
              </a:ext>
            </a:extLst>
          </p:cNvPr>
          <p:cNvPicPr>
            <a:picLocks noChangeAspect="1"/>
          </p:cNvPicPr>
          <p:nvPr/>
        </p:nvPicPr>
        <p:blipFill>
          <a:blip r:embed="rId3"/>
          <a:stretch>
            <a:fillRect/>
          </a:stretch>
        </p:blipFill>
        <p:spPr>
          <a:xfrm>
            <a:off x="138898" y="1032515"/>
            <a:ext cx="11049081" cy="4600609"/>
          </a:xfrm>
          <a:prstGeom prst="rect">
            <a:avLst/>
          </a:prstGeom>
        </p:spPr>
      </p:pic>
    </p:spTree>
    <p:extLst>
      <p:ext uri="{BB962C8B-B14F-4D97-AF65-F5344CB8AC3E}">
        <p14:creationId xmlns:p14="http://schemas.microsoft.com/office/powerpoint/2010/main" val="788590678"/>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arn(outVertical)">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819913" y="3720573"/>
            <a:ext cx="6264967" cy="977575"/>
          </a:xfrm>
          <a:prstGeom prst="rect">
            <a:avLst/>
          </a:prstGeom>
          <a:noFill/>
        </p:spPr>
        <p:txBody>
          <a:bodyPr wrap="square" lIns="0" tIns="0" rIns="0" bIns="0" rtlCol="0">
            <a:spAutoFit/>
          </a:bodyPr>
          <a:lstStyle/>
          <a:p>
            <a:pPr>
              <a:lnSpc>
                <a:spcPct val="130000"/>
              </a:lnSpc>
            </a:pPr>
            <a:r>
              <a:rPr lang="zh-CN" altLang="en-US" sz="5400" b="1" dirty="0">
                <a:solidFill>
                  <a:srgbClr val="554B4F"/>
                </a:solidFill>
                <a:latin typeface="方正黑体简体" panose="02010601030101010101" pitchFamily="2" charset="-122"/>
                <a:ea typeface="方正黑体简体" panose="02010601030101010101" pitchFamily="2" charset="-122"/>
                <a:cs typeface="+mn-ea"/>
                <a:sym typeface="+mn-lt"/>
              </a:rPr>
              <a:t>字符识别</a:t>
            </a:r>
          </a:p>
        </p:txBody>
      </p:sp>
      <p:sp>
        <p:nvSpPr>
          <p:cNvPr id="11" name="矩形 10"/>
          <p:cNvSpPr/>
          <p:nvPr/>
        </p:nvSpPr>
        <p:spPr>
          <a:xfrm>
            <a:off x="9354" y="18289"/>
            <a:ext cx="12182645" cy="289636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4" name="矩形 13"/>
          <p:cNvSpPr/>
          <p:nvPr/>
        </p:nvSpPr>
        <p:spPr>
          <a:xfrm>
            <a:off x="1179690" y="963297"/>
            <a:ext cx="1845738" cy="4199253"/>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48"/>
          <p:cNvSpPr txBox="1"/>
          <p:nvPr/>
        </p:nvSpPr>
        <p:spPr>
          <a:xfrm>
            <a:off x="1179690" y="3095904"/>
            <a:ext cx="1845739" cy="2081852"/>
          </a:xfrm>
          <a:prstGeom prst="rect">
            <a:avLst/>
          </a:prstGeom>
          <a:noFill/>
        </p:spPr>
        <p:txBody>
          <a:bodyPr wrap="square" lIns="0" tIns="0" rIns="0" bIns="0" rtlCol="0">
            <a:spAutoFit/>
          </a:bodyPr>
          <a:lstStyle/>
          <a:p>
            <a:pPr algn="ctr">
              <a:lnSpc>
                <a:spcPct val="130000"/>
              </a:lnSpc>
            </a:pPr>
            <a:r>
              <a:rPr lang="en-US" altLang="zh-CN" sz="11500" dirty="0">
                <a:solidFill>
                  <a:schemeClr val="bg1"/>
                </a:solidFill>
                <a:latin typeface="方正黑体简体" panose="02010601030101010101" pitchFamily="2" charset="-122"/>
                <a:ea typeface="方正黑体简体" panose="02010601030101010101" pitchFamily="2" charset="-122"/>
                <a:cs typeface="+mn-ea"/>
                <a:sym typeface="+mn-lt"/>
              </a:rPr>
              <a:t>2</a:t>
            </a:r>
            <a:endParaRPr lang="zh-CN" altLang="en-US" sz="115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17" name="矩形 16"/>
          <p:cNvSpPr/>
          <p:nvPr/>
        </p:nvSpPr>
        <p:spPr>
          <a:xfrm>
            <a:off x="11059276" y="2715130"/>
            <a:ext cx="495300" cy="495300"/>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7979" y="4756150"/>
            <a:ext cx="640960" cy="640960"/>
          </a:xfrm>
          <a:prstGeom prst="rect">
            <a:avLst/>
          </a:prstGeom>
          <a:noFill/>
          <a:ln w="19050">
            <a:solidFill>
              <a:srgbClr val="FF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64409" y="5631308"/>
            <a:ext cx="217042" cy="217042"/>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3868618" y="5326833"/>
            <a:ext cx="6883121" cy="0"/>
          </a:xfrm>
          <a:prstGeom prst="line">
            <a:avLst/>
          </a:prstGeom>
          <a:ln>
            <a:solidFill>
              <a:srgbClr val="596784">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873098"/>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1250"/>
                            </p:stCondLst>
                            <p:childTnLst>
                              <p:par>
                                <p:cTn id="30" presetID="16" presetClass="entr" presetSubtype="21"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barn(inVertical)">
                                      <p:cBhvr>
                                        <p:cTn id="32" dur="500"/>
                                        <p:tgtEl>
                                          <p:spTgt spid="49"/>
                                        </p:tgtEl>
                                      </p:cBhvr>
                                    </p:animEffect>
                                  </p:childTnLst>
                                </p:cTn>
                              </p:par>
                            </p:childTnLst>
                          </p:cTn>
                        </p:par>
                        <p:par>
                          <p:cTn id="33" fill="hold">
                            <p:stCondLst>
                              <p:cond delay="1750"/>
                            </p:stCondLst>
                            <p:childTnLst>
                              <p:par>
                                <p:cTn id="34" presetID="22" presetClass="entr" presetSubtype="8"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1" grpId="0" animBg="1"/>
      <p:bldP spid="14" grpId="0" animBg="1"/>
      <p:bldP spid="16" grpId="0"/>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278693" y="1758336"/>
            <a:ext cx="1823672" cy="1042093"/>
            <a:chOff x="3278693" y="1574327"/>
            <a:chExt cx="1823672" cy="1042093"/>
          </a:xfrm>
          <a:solidFill>
            <a:srgbClr val="596784"/>
          </a:solidFill>
          <a:effectLst>
            <a:outerShdw blurRad="254000" dist="63500" dir="2700000" algn="tl" rotWithShape="0">
              <a:prstClr val="black">
                <a:alpha val="20000"/>
              </a:prstClr>
            </a:outerShdw>
          </a:effectLst>
        </p:grpSpPr>
        <p:sp>
          <p:nvSpPr>
            <p:cNvPr id="49" name="Freeform 5"/>
            <p:cNvSpPr>
              <a:spLocks/>
            </p:cNvSpPr>
            <p:nvPr/>
          </p:nvSpPr>
          <p:spPr bwMode="auto">
            <a:xfrm>
              <a:off x="3278693" y="1574327"/>
              <a:ext cx="1823672" cy="1042093"/>
            </a:xfrm>
            <a:custGeom>
              <a:avLst/>
              <a:gdLst>
                <a:gd name="T0" fmla="*/ 35 w 35"/>
                <a:gd name="T1" fmla="*/ 20 h 20"/>
                <a:gd name="T2" fmla="*/ 10 w 35"/>
                <a:gd name="T3" fmla="*/ 20 h 20"/>
                <a:gd name="T4" fmla="*/ 0 w 35"/>
                <a:gd name="T5" fmla="*/ 0 h 20"/>
                <a:gd name="T6" fmla="*/ 25 w 35"/>
                <a:gd name="T7" fmla="*/ 0 h 20"/>
                <a:gd name="T8" fmla="*/ 35 w 35"/>
                <a:gd name="T9" fmla="*/ 20 h 20"/>
              </a:gdLst>
              <a:ahLst/>
              <a:cxnLst>
                <a:cxn ang="0">
                  <a:pos x="T0" y="T1"/>
                </a:cxn>
                <a:cxn ang="0">
                  <a:pos x="T2" y="T3"/>
                </a:cxn>
                <a:cxn ang="0">
                  <a:pos x="T4" y="T5"/>
                </a:cxn>
                <a:cxn ang="0">
                  <a:pos x="T6" y="T7"/>
                </a:cxn>
                <a:cxn ang="0">
                  <a:pos x="T8" y="T9"/>
                </a:cxn>
              </a:cxnLst>
              <a:rect l="0" t="0" r="r" b="b"/>
              <a:pathLst>
                <a:path w="35" h="20">
                  <a:moveTo>
                    <a:pt x="35" y="20"/>
                  </a:moveTo>
                  <a:lnTo>
                    <a:pt x="10" y="20"/>
                  </a:lnTo>
                  <a:lnTo>
                    <a:pt x="0" y="0"/>
                  </a:lnTo>
                  <a:lnTo>
                    <a:pt x="25" y="0"/>
                  </a:lnTo>
                  <a:lnTo>
                    <a:pt x="35" y="2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矩形 49"/>
            <p:cNvSpPr/>
            <p:nvPr/>
          </p:nvSpPr>
          <p:spPr>
            <a:xfrm>
              <a:off x="3851582" y="1821807"/>
              <a:ext cx="627095" cy="523220"/>
            </a:xfrm>
            <a:prstGeom prst="rect">
              <a:avLst/>
            </a:prstGeom>
            <a:grpFill/>
          </p:spPr>
          <p:txBody>
            <a:bodyPr wrap="none">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4529211" y="2800429"/>
            <a:ext cx="1823672" cy="1042093"/>
            <a:chOff x="4529211" y="2616420"/>
            <a:chExt cx="1823672" cy="1042093"/>
          </a:xfrm>
          <a:solidFill>
            <a:srgbClr val="FFB407"/>
          </a:solidFill>
          <a:effectLst>
            <a:outerShdw blurRad="254000" dist="63500" dir="2700000" algn="tl" rotWithShape="0">
              <a:prstClr val="black">
                <a:alpha val="20000"/>
              </a:prstClr>
            </a:outerShdw>
          </a:effectLst>
        </p:grpSpPr>
        <p:sp>
          <p:nvSpPr>
            <p:cNvPr id="52" name="Freeform 6"/>
            <p:cNvSpPr>
              <a:spLocks/>
            </p:cNvSpPr>
            <p:nvPr/>
          </p:nvSpPr>
          <p:spPr bwMode="auto">
            <a:xfrm>
              <a:off x="4529211" y="2616420"/>
              <a:ext cx="1823672" cy="1042093"/>
            </a:xfrm>
            <a:custGeom>
              <a:avLst/>
              <a:gdLst>
                <a:gd name="T0" fmla="*/ 35 w 35"/>
                <a:gd name="T1" fmla="*/ 20 h 20"/>
                <a:gd name="T2" fmla="*/ 10 w 35"/>
                <a:gd name="T3" fmla="*/ 20 h 20"/>
                <a:gd name="T4" fmla="*/ 0 w 35"/>
                <a:gd name="T5" fmla="*/ 0 h 20"/>
                <a:gd name="T6" fmla="*/ 25 w 35"/>
                <a:gd name="T7" fmla="*/ 0 h 20"/>
                <a:gd name="T8" fmla="*/ 35 w 35"/>
                <a:gd name="T9" fmla="*/ 20 h 20"/>
              </a:gdLst>
              <a:ahLst/>
              <a:cxnLst>
                <a:cxn ang="0">
                  <a:pos x="T0" y="T1"/>
                </a:cxn>
                <a:cxn ang="0">
                  <a:pos x="T2" y="T3"/>
                </a:cxn>
                <a:cxn ang="0">
                  <a:pos x="T4" y="T5"/>
                </a:cxn>
                <a:cxn ang="0">
                  <a:pos x="T6" y="T7"/>
                </a:cxn>
                <a:cxn ang="0">
                  <a:pos x="T8" y="T9"/>
                </a:cxn>
              </a:cxnLst>
              <a:rect l="0" t="0" r="r" b="b"/>
              <a:pathLst>
                <a:path w="35" h="20">
                  <a:moveTo>
                    <a:pt x="35" y="20"/>
                  </a:moveTo>
                  <a:lnTo>
                    <a:pt x="10" y="20"/>
                  </a:lnTo>
                  <a:lnTo>
                    <a:pt x="0" y="0"/>
                  </a:lnTo>
                  <a:lnTo>
                    <a:pt x="25" y="0"/>
                  </a:lnTo>
                  <a:lnTo>
                    <a:pt x="35" y="2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矩形 52"/>
            <p:cNvSpPr/>
            <p:nvPr/>
          </p:nvSpPr>
          <p:spPr>
            <a:xfrm>
              <a:off x="5127499" y="2875856"/>
              <a:ext cx="627095" cy="523220"/>
            </a:xfrm>
            <a:prstGeom prst="rect">
              <a:avLst/>
            </a:prstGeom>
            <a:grpFill/>
          </p:spPr>
          <p:txBody>
            <a:bodyPr wrap="none">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5727624" y="3842521"/>
            <a:ext cx="1823672" cy="1094197"/>
            <a:chOff x="5727624" y="3658512"/>
            <a:chExt cx="1823672" cy="1094197"/>
          </a:xfrm>
          <a:solidFill>
            <a:srgbClr val="596784"/>
          </a:solidFill>
          <a:effectLst>
            <a:outerShdw blurRad="254000" dist="63500" dir="2700000" algn="tl" rotWithShape="0">
              <a:prstClr val="black">
                <a:alpha val="20000"/>
              </a:prstClr>
            </a:outerShdw>
          </a:effectLst>
        </p:grpSpPr>
        <p:sp>
          <p:nvSpPr>
            <p:cNvPr id="55" name="Freeform 7"/>
            <p:cNvSpPr>
              <a:spLocks/>
            </p:cNvSpPr>
            <p:nvPr/>
          </p:nvSpPr>
          <p:spPr bwMode="auto">
            <a:xfrm>
              <a:off x="5727624" y="3658512"/>
              <a:ext cx="1823672" cy="1094197"/>
            </a:xfrm>
            <a:custGeom>
              <a:avLst/>
              <a:gdLst>
                <a:gd name="T0" fmla="*/ 35 w 35"/>
                <a:gd name="T1" fmla="*/ 21 h 21"/>
                <a:gd name="T2" fmla="*/ 10 w 35"/>
                <a:gd name="T3" fmla="*/ 21 h 21"/>
                <a:gd name="T4" fmla="*/ 0 w 35"/>
                <a:gd name="T5" fmla="*/ 0 h 21"/>
                <a:gd name="T6" fmla="*/ 25 w 35"/>
                <a:gd name="T7" fmla="*/ 0 h 21"/>
                <a:gd name="T8" fmla="*/ 35 w 35"/>
                <a:gd name="T9" fmla="*/ 21 h 21"/>
              </a:gdLst>
              <a:ahLst/>
              <a:cxnLst>
                <a:cxn ang="0">
                  <a:pos x="T0" y="T1"/>
                </a:cxn>
                <a:cxn ang="0">
                  <a:pos x="T2" y="T3"/>
                </a:cxn>
                <a:cxn ang="0">
                  <a:pos x="T4" y="T5"/>
                </a:cxn>
                <a:cxn ang="0">
                  <a:pos x="T6" y="T7"/>
                </a:cxn>
                <a:cxn ang="0">
                  <a:pos x="T8" y="T9"/>
                </a:cxn>
              </a:cxnLst>
              <a:rect l="0" t="0" r="r" b="b"/>
              <a:pathLst>
                <a:path w="35" h="21">
                  <a:moveTo>
                    <a:pt x="35" y="21"/>
                  </a:moveTo>
                  <a:lnTo>
                    <a:pt x="10" y="21"/>
                  </a:lnTo>
                  <a:lnTo>
                    <a:pt x="0" y="0"/>
                  </a:lnTo>
                  <a:lnTo>
                    <a:pt x="25" y="0"/>
                  </a:lnTo>
                  <a:lnTo>
                    <a:pt x="35"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矩形 55"/>
            <p:cNvSpPr/>
            <p:nvPr/>
          </p:nvSpPr>
          <p:spPr>
            <a:xfrm>
              <a:off x="6325912" y="3944000"/>
              <a:ext cx="627095" cy="523220"/>
            </a:xfrm>
            <a:prstGeom prst="rect">
              <a:avLst/>
            </a:prstGeom>
            <a:grpFill/>
          </p:spPr>
          <p:txBody>
            <a:bodyPr wrap="none">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6978143" y="4936719"/>
            <a:ext cx="1823672" cy="1042093"/>
            <a:chOff x="6978143" y="4752710"/>
            <a:chExt cx="1823672" cy="1042093"/>
          </a:xfrm>
          <a:solidFill>
            <a:srgbClr val="FFB407"/>
          </a:solidFill>
          <a:effectLst>
            <a:outerShdw blurRad="254000" dist="63500" dir="2700000" algn="tl" rotWithShape="0">
              <a:prstClr val="black">
                <a:alpha val="20000"/>
              </a:prstClr>
            </a:outerShdw>
          </a:effectLst>
        </p:grpSpPr>
        <p:sp>
          <p:nvSpPr>
            <p:cNvPr id="58" name="Freeform 8"/>
            <p:cNvSpPr>
              <a:spLocks/>
            </p:cNvSpPr>
            <p:nvPr/>
          </p:nvSpPr>
          <p:spPr bwMode="auto">
            <a:xfrm>
              <a:off x="6978143" y="4752710"/>
              <a:ext cx="1823672" cy="1042093"/>
            </a:xfrm>
            <a:custGeom>
              <a:avLst/>
              <a:gdLst>
                <a:gd name="T0" fmla="*/ 35 w 35"/>
                <a:gd name="T1" fmla="*/ 20 h 20"/>
                <a:gd name="T2" fmla="*/ 10 w 35"/>
                <a:gd name="T3" fmla="*/ 20 h 20"/>
                <a:gd name="T4" fmla="*/ 0 w 35"/>
                <a:gd name="T5" fmla="*/ 0 h 20"/>
                <a:gd name="T6" fmla="*/ 25 w 35"/>
                <a:gd name="T7" fmla="*/ 0 h 20"/>
                <a:gd name="T8" fmla="*/ 35 w 35"/>
                <a:gd name="T9" fmla="*/ 20 h 20"/>
              </a:gdLst>
              <a:ahLst/>
              <a:cxnLst>
                <a:cxn ang="0">
                  <a:pos x="T0" y="T1"/>
                </a:cxn>
                <a:cxn ang="0">
                  <a:pos x="T2" y="T3"/>
                </a:cxn>
                <a:cxn ang="0">
                  <a:pos x="T4" y="T5"/>
                </a:cxn>
                <a:cxn ang="0">
                  <a:pos x="T6" y="T7"/>
                </a:cxn>
                <a:cxn ang="0">
                  <a:pos x="T8" y="T9"/>
                </a:cxn>
              </a:cxnLst>
              <a:rect l="0" t="0" r="r" b="b"/>
              <a:pathLst>
                <a:path w="35" h="20">
                  <a:moveTo>
                    <a:pt x="35" y="20"/>
                  </a:moveTo>
                  <a:lnTo>
                    <a:pt x="10" y="20"/>
                  </a:lnTo>
                  <a:lnTo>
                    <a:pt x="0" y="0"/>
                  </a:lnTo>
                  <a:lnTo>
                    <a:pt x="25" y="0"/>
                  </a:lnTo>
                  <a:lnTo>
                    <a:pt x="35" y="2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矩形 58"/>
            <p:cNvSpPr/>
            <p:nvPr/>
          </p:nvSpPr>
          <p:spPr>
            <a:xfrm>
              <a:off x="7576431" y="5012146"/>
              <a:ext cx="627095" cy="523220"/>
            </a:xfrm>
            <a:prstGeom prst="rect">
              <a:avLst/>
            </a:prstGeom>
            <a:grpFill/>
          </p:spPr>
          <p:txBody>
            <a:bodyPr wrap="none">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60" name="矩形 59"/>
          <p:cNvSpPr/>
          <p:nvPr/>
        </p:nvSpPr>
        <p:spPr>
          <a:xfrm>
            <a:off x="5073208" y="1406653"/>
            <a:ext cx="4085654" cy="1069908"/>
          </a:xfrm>
          <a:prstGeom prst="rect">
            <a:avLst/>
          </a:prstGeom>
        </p:spPr>
        <p:txBody>
          <a:bodyPr wrap="square">
            <a:spAutoFit/>
          </a:bodyPr>
          <a:lstStyle/>
          <a:p>
            <a:pPr defTabSz="1450940">
              <a:lnSpc>
                <a:spcPct val="150000"/>
              </a:lnSpc>
            </a:pPr>
            <a:r>
              <a:rPr lang="zh-CN" altLang="en-US" sz="1600" b="1" kern="0" dirty="0">
                <a:solidFill>
                  <a:schemeClr val="tx1">
                    <a:lumMod val="65000"/>
                    <a:lumOff val="35000"/>
                  </a:schemeClr>
                </a:solidFill>
                <a:latin typeface="微软雅黑" panose="020B0503020204020204" pitchFamily="34" charset="-122"/>
                <a:ea typeface="微软雅黑" panose="020B0503020204020204" pitchFamily="34" charset="-122"/>
              </a:rPr>
              <a:t>灰度化二值化</a:t>
            </a:r>
            <a:endPar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endParaRPr>
          </a:p>
          <a:p>
            <a:pPr defTabSz="1450940">
              <a:lnSpc>
                <a:spcPct val="150000"/>
              </a:lnSpc>
            </a:pPr>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rPr>
              <a:t>以及形态学中的应用侵蚀和膨胀操作等，过滤出符合要求的字符轮廓</a:t>
            </a:r>
          </a:p>
        </p:txBody>
      </p:sp>
      <p:sp>
        <p:nvSpPr>
          <p:cNvPr id="61" name="矩形 60"/>
          <p:cNvSpPr/>
          <p:nvPr/>
        </p:nvSpPr>
        <p:spPr>
          <a:xfrm>
            <a:off x="635000" y="3040121"/>
            <a:ext cx="4085654" cy="746743"/>
          </a:xfrm>
          <a:prstGeom prst="rect">
            <a:avLst/>
          </a:prstGeom>
        </p:spPr>
        <p:txBody>
          <a:bodyPr wrap="square">
            <a:spAutoFit/>
          </a:bodyPr>
          <a:lstStyle/>
          <a:p>
            <a:pPr algn="r" defTabSz="1450940">
              <a:lnSpc>
                <a:spcPct val="150000"/>
              </a:lnSpc>
            </a:pPr>
            <a:r>
              <a:rPr lang="zh-CN" altLang="en-US" sz="1600" b="1" kern="0" dirty="0">
                <a:solidFill>
                  <a:schemeClr val="tx1">
                    <a:lumMod val="65000"/>
                    <a:lumOff val="35000"/>
                  </a:schemeClr>
                </a:solidFill>
                <a:latin typeface="微软雅黑" panose="020B0503020204020204" pitchFamily="34" charset="-122"/>
                <a:ea typeface="微软雅黑" panose="020B0503020204020204" pitchFamily="34" charset="-122"/>
              </a:rPr>
              <a:t>填充字体轮廓</a:t>
            </a:r>
            <a:endParaRPr lang="en-US" altLang="zh-CN" sz="1600" b="1" kern="0" dirty="0">
              <a:solidFill>
                <a:schemeClr val="tx1">
                  <a:lumMod val="65000"/>
                  <a:lumOff val="35000"/>
                </a:schemeClr>
              </a:solidFill>
              <a:latin typeface="微软雅黑" panose="020B0503020204020204" pitchFamily="34" charset="-122"/>
              <a:ea typeface="微软雅黑" panose="020B0503020204020204" pitchFamily="34" charset="-122"/>
            </a:endParaRPr>
          </a:p>
          <a:p>
            <a:pPr algn="r" defTabSz="1450940">
              <a:lnSpc>
                <a:spcPct val="150000"/>
              </a:lnSpc>
            </a:pPr>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rPr>
              <a:t>使用白色填充轮廓内部</a:t>
            </a:r>
          </a:p>
        </p:txBody>
      </p:sp>
      <p:sp>
        <p:nvSpPr>
          <p:cNvPr id="62" name="矩形 61"/>
          <p:cNvSpPr/>
          <p:nvPr/>
        </p:nvSpPr>
        <p:spPr>
          <a:xfrm>
            <a:off x="7582535" y="3643731"/>
            <a:ext cx="4085654" cy="746743"/>
          </a:xfrm>
          <a:prstGeom prst="rect">
            <a:avLst/>
          </a:prstGeom>
        </p:spPr>
        <p:txBody>
          <a:bodyPr wrap="square">
            <a:spAutoFit/>
          </a:bodyPr>
          <a:lstStyle/>
          <a:p>
            <a:pPr defTabSz="1450940">
              <a:lnSpc>
                <a:spcPct val="150000"/>
              </a:lnSpc>
            </a:pPr>
            <a:r>
              <a:rPr lang="zh-CN" altLang="en-US" sz="1600" b="1" kern="0" dirty="0">
                <a:solidFill>
                  <a:schemeClr val="tx1">
                    <a:lumMod val="65000"/>
                    <a:lumOff val="35000"/>
                  </a:schemeClr>
                </a:solidFill>
                <a:latin typeface="微软雅黑" panose="020B0503020204020204" pitchFamily="34" charset="-122"/>
                <a:ea typeface="微软雅黑" panose="020B0503020204020204" pitchFamily="34" charset="-122"/>
              </a:rPr>
              <a:t>取非操作以及选择操作</a:t>
            </a:r>
            <a:endParaRPr lang="en-US" altLang="zh-CN" sz="1600" b="1" kern="0"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1450940">
              <a:lnSpc>
                <a:spcPct val="150000"/>
              </a:lnSpc>
            </a:pPr>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rPr>
              <a:t>将黑底白字转变为白底黑字，并将字体摆正</a:t>
            </a:r>
          </a:p>
        </p:txBody>
      </p:sp>
      <p:sp>
        <p:nvSpPr>
          <p:cNvPr id="63" name="矩形 62"/>
          <p:cNvSpPr/>
          <p:nvPr/>
        </p:nvSpPr>
        <p:spPr>
          <a:xfrm>
            <a:off x="3144327" y="5277199"/>
            <a:ext cx="4085654" cy="746743"/>
          </a:xfrm>
          <a:prstGeom prst="rect">
            <a:avLst/>
          </a:prstGeom>
        </p:spPr>
        <p:txBody>
          <a:bodyPr wrap="square">
            <a:spAutoFit/>
          </a:bodyPr>
          <a:lstStyle/>
          <a:p>
            <a:pPr algn="r" defTabSz="1450940">
              <a:lnSpc>
                <a:spcPct val="150000"/>
              </a:lnSpc>
            </a:pPr>
            <a:r>
              <a:rPr lang="en-US" altLang="zh-CN" sz="1600" b="1" kern="0" dirty="0">
                <a:solidFill>
                  <a:schemeClr val="tx1">
                    <a:lumMod val="65000"/>
                    <a:lumOff val="35000"/>
                  </a:schemeClr>
                </a:solidFill>
                <a:latin typeface="微软雅黑" panose="020B0503020204020204" pitchFamily="34" charset="-122"/>
                <a:ea typeface="微软雅黑" panose="020B0503020204020204" pitchFamily="34" charset="-122"/>
              </a:rPr>
              <a:t>OCR</a:t>
            </a:r>
            <a:r>
              <a:rPr lang="zh-CN" altLang="en-US" sz="1600" b="1" kern="0" dirty="0">
                <a:solidFill>
                  <a:schemeClr val="tx1">
                    <a:lumMod val="65000"/>
                    <a:lumOff val="35000"/>
                  </a:schemeClr>
                </a:solidFill>
                <a:latin typeface="微软雅黑" panose="020B0503020204020204" pitchFamily="34" charset="-122"/>
                <a:ea typeface="微软雅黑" panose="020B0503020204020204" pitchFamily="34" charset="-122"/>
              </a:rPr>
              <a:t>识别</a:t>
            </a:r>
            <a:endParaRPr lang="en-US" altLang="zh-CN" sz="1600" b="1" kern="0" dirty="0">
              <a:solidFill>
                <a:schemeClr val="tx1">
                  <a:lumMod val="65000"/>
                  <a:lumOff val="35000"/>
                </a:schemeClr>
              </a:solidFill>
              <a:latin typeface="微软雅黑" panose="020B0503020204020204" pitchFamily="34" charset="-122"/>
              <a:ea typeface="微软雅黑" panose="020B0503020204020204" pitchFamily="34" charset="-122"/>
            </a:endParaRPr>
          </a:p>
          <a:p>
            <a:pPr algn="r" defTabSz="1450940">
              <a:lnSpc>
                <a:spcPct val="150000"/>
              </a:lnSpc>
            </a:pPr>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rPr>
              <a:t>使用</a:t>
            </a:r>
            <a:r>
              <a:rPr lang="en-US" altLang="zh-CN" sz="1400" b="1" kern="0" dirty="0" err="1">
                <a:solidFill>
                  <a:schemeClr val="tx1">
                    <a:lumMod val="50000"/>
                    <a:lumOff val="50000"/>
                  </a:schemeClr>
                </a:solidFill>
                <a:latin typeface="微软雅黑" panose="020B0503020204020204" pitchFamily="34" charset="-122"/>
                <a:ea typeface="微软雅黑" panose="020B0503020204020204" pitchFamily="34" charset="-122"/>
              </a:rPr>
              <a:t>ocr</a:t>
            </a:r>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rPr>
              <a:t>识别出字符，并在图中画出</a:t>
            </a:r>
          </a:p>
        </p:txBody>
      </p:sp>
      <p:grpSp>
        <p:nvGrpSpPr>
          <p:cNvPr id="21" name="组合 20"/>
          <p:cNvGrpSpPr/>
          <p:nvPr/>
        </p:nvGrpSpPr>
        <p:grpSpPr>
          <a:xfrm>
            <a:off x="394446" y="0"/>
            <a:ext cx="2447152" cy="994611"/>
            <a:chOff x="394446" y="0"/>
            <a:chExt cx="2447152" cy="994611"/>
          </a:xfrm>
        </p:grpSpPr>
        <p:sp>
          <p:nvSpPr>
            <p:cNvPr id="22" name="文本框 21">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识别流程</a:t>
              </a:r>
            </a:p>
          </p:txBody>
        </p:sp>
        <p:grpSp>
          <p:nvGrpSpPr>
            <p:cNvPr id="24" name="组合 23"/>
            <p:cNvGrpSpPr/>
            <p:nvPr/>
          </p:nvGrpSpPr>
          <p:grpSpPr>
            <a:xfrm>
              <a:off x="394446" y="0"/>
              <a:ext cx="666734" cy="994611"/>
              <a:chOff x="514366" y="0"/>
              <a:chExt cx="666734" cy="994611"/>
            </a:xfrm>
          </p:grpSpPr>
          <p:sp>
            <p:nvSpPr>
              <p:cNvPr id="25" name="矩形 24"/>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2</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spTree>
    <p:extLst>
      <p:ext uri="{BB962C8B-B14F-4D97-AF65-F5344CB8AC3E}">
        <p14:creationId xmlns:p14="http://schemas.microsoft.com/office/powerpoint/2010/main" val="3225548142"/>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40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40000">
                                          <p:cBhvr additive="base">
                                            <p:cTn id="7" dur="750" fill="hold"/>
                                            <p:tgtEl>
                                              <p:spTgt spid="3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0000">
                                      <p:stCondLst>
                                        <p:cond delay="250"/>
                                      </p:stCondLst>
                                      <p:childTnLst>
                                        <p:set>
                                          <p:cBhvr>
                                            <p:cTn id="10" dur="1" fill="hold">
                                              <p:stCondLst>
                                                <p:cond delay="0"/>
                                              </p:stCondLst>
                                            </p:cTn>
                                            <p:tgtEl>
                                              <p:spTgt spid="51"/>
                                            </p:tgtEl>
                                            <p:attrNameLst>
                                              <p:attrName>style.visibility</p:attrName>
                                            </p:attrNameLst>
                                          </p:cBhvr>
                                          <p:to>
                                            <p:strVal val="visible"/>
                                          </p:to>
                                        </p:set>
                                        <p:anim calcmode="lin" valueType="num" p14:bounceEnd="40000">
                                          <p:cBhvr additive="base">
                                            <p:cTn id="11" dur="75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5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40000">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14:bounceEnd="40000">
                                          <p:cBhvr additive="base">
                                            <p:cTn id="15" dur="750" fill="hold"/>
                                            <p:tgtEl>
                                              <p:spTgt spid="54"/>
                                            </p:tgtEl>
                                            <p:attrNameLst>
                                              <p:attrName>ppt_x</p:attrName>
                                            </p:attrNameLst>
                                          </p:cBhvr>
                                          <p:tavLst>
                                            <p:tav tm="0">
                                              <p:val>
                                                <p:strVal val="0-#ppt_w/2"/>
                                              </p:val>
                                            </p:tav>
                                            <p:tav tm="100000">
                                              <p:val>
                                                <p:strVal val="#ppt_x"/>
                                              </p:val>
                                            </p:tav>
                                          </p:tavLst>
                                        </p:anim>
                                        <p:anim calcmode="lin" valueType="num" p14:bounceEnd="40000">
                                          <p:cBhvr additive="base">
                                            <p:cTn id="16" dur="75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40000">
                                      <p:stCondLst>
                                        <p:cond delay="750"/>
                                      </p:stCondLst>
                                      <p:childTnLst>
                                        <p:set>
                                          <p:cBhvr>
                                            <p:cTn id="18" dur="1" fill="hold">
                                              <p:stCondLst>
                                                <p:cond delay="0"/>
                                              </p:stCondLst>
                                            </p:cTn>
                                            <p:tgtEl>
                                              <p:spTgt spid="57"/>
                                            </p:tgtEl>
                                            <p:attrNameLst>
                                              <p:attrName>style.visibility</p:attrName>
                                            </p:attrNameLst>
                                          </p:cBhvr>
                                          <p:to>
                                            <p:strVal val="visible"/>
                                          </p:to>
                                        </p:set>
                                        <p:anim calcmode="lin" valueType="num" p14:bounceEnd="40000">
                                          <p:cBhvr additive="base">
                                            <p:cTn id="19" dur="750" fill="hold"/>
                                            <p:tgtEl>
                                              <p:spTgt spid="57"/>
                                            </p:tgtEl>
                                            <p:attrNameLst>
                                              <p:attrName>ppt_x</p:attrName>
                                            </p:attrNameLst>
                                          </p:cBhvr>
                                          <p:tavLst>
                                            <p:tav tm="0">
                                              <p:val>
                                                <p:strVal val="1+#ppt_w/2"/>
                                              </p:val>
                                            </p:tav>
                                            <p:tav tm="100000">
                                              <p:val>
                                                <p:strVal val="#ppt_x"/>
                                              </p:val>
                                            </p:tav>
                                          </p:tavLst>
                                        </p:anim>
                                        <p:anim calcmode="lin" valueType="num" p14:bounceEnd="40000">
                                          <p:cBhvr additive="base">
                                            <p:cTn id="20" dur="750" fill="hold"/>
                                            <p:tgtEl>
                                              <p:spTgt spid="5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750"/>
                                            <p:tgtEl>
                                              <p:spTgt spid="60"/>
                                            </p:tgtEl>
                                          </p:cBhvr>
                                        </p:animEffect>
                                      </p:childTnLst>
                                    </p:cTn>
                                  </p:par>
                                </p:childTnLst>
                              </p:cTn>
                            </p:par>
                            <p:par>
                              <p:cTn id="25" fill="hold">
                                <p:stCondLst>
                                  <p:cond delay="2250"/>
                                </p:stCondLst>
                                <p:childTnLst>
                                  <p:par>
                                    <p:cTn id="26" presetID="22" presetClass="entr" presetSubtype="2"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right)">
                                          <p:cBhvr>
                                            <p:cTn id="28" dur="750"/>
                                            <p:tgtEl>
                                              <p:spTgt spid="61"/>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750"/>
                                            <p:tgtEl>
                                              <p:spTgt spid="62"/>
                                            </p:tgtEl>
                                          </p:cBhvr>
                                        </p:animEffect>
                                      </p:childTnLst>
                                    </p:cTn>
                                  </p:par>
                                </p:childTnLst>
                              </p:cTn>
                            </p:par>
                            <p:par>
                              <p:cTn id="33" fill="hold">
                                <p:stCondLst>
                                  <p:cond delay="3750"/>
                                </p:stCondLst>
                                <p:childTnLst>
                                  <p:par>
                                    <p:cTn id="34" presetID="22" presetClass="entr" presetSubtype="2" fill="hold" grpId="0" nodeType="after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right)">
                                          <p:cBhvr>
                                            <p:cTn id="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0-#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750" fill="hold"/>
                                            <p:tgtEl>
                                              <p:spTgt spid="51"/>
                                            </p:tgtEl>
                                            <p:attrNameLst>
                                              <p:attrName>ppt_x</p:attrName>
                                            </p:attrNameLst>
                                          </p:cBhvr>
                                          <p:tavLst>
                                            <p:tav tm="0">
                                              <p:val>
                                                <p:strVal val="1+#ppt_w/2"/>
                                              </p:val>
                                            </p:tav>
                                            <p:tav tm="100000">
                                              <p:val>
                                                <p:strVal val="#ppt_x"/>
                                              </p:val>
                                            </p:tav>
                                          </p:tavLst>
                                        </p:anim>
                                        <p:anim calcmode="lin" valueType="num">
                                          <p:cBhvr additive="base">
                                            <p:cTn id="12" dur="750" fill="hold"/>
                                            <p:tgtEl>
                                              <p:spTgt spid="5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750" fill="hold"/>
                                            <p:tgtEl>
                                              <p:spTgt spid="54"/>
                                            </p:tgtEl>
                                            <p:attrNameLst>
                                              <p:attrName>ppt_x</p:attrName>
                                            </p:attrNameLst>
                                          </p:cBhvr>
                                          <p:tavLst>
                                            <p:tav tm="0">
                                              <p:val>
                                                <p:strVal val="0-#ppt_w/2"/>
                                              </p:val>
                                            </p:tav>
                                            <p:tav tm="100000">
                                              <p:val>
                                                <p:strVal val="#ppt_x"/>
                                              </p:val>
                                            </p:tav>
                                          </p:tavLst>
                                        </p:anim>
                                        <p:anim calcmode="lin" valueType="num">
                                          <p:cBhvr additive="base">
                                            <p:cTn id="16" dur="75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750" fill="hold"/>
                                            <p:tgtEl>
                                              <p:spTgt spid="57"/>
                                            </p:tgtEl>
                                            <p:attrNameLst>
                                              <p:attrName>ppt_x</p:attrName>
                                            </p:attrNameLst>
                                          </p:cBhvr>
                                          <p:tavLst>
                                            <p:tav tm="0">
                                              <p:val>
                                                <p:strVal val="1+#ppt_w/2"/>
                                              </p:val>
                                            </p:tav>
                                            <p:tav tm="100000">
                                              <p:val>
                                                <p:strVal val="#ppt_x"/>
                                              </p:val>
                                            </p:tav>
                                          </p:tavLst>
                                        </p:anim>
                                        <p:anim calcmode="lin" valueType="num">
                                          <p:cBhvr additive="base">
                                            <p:cTn id="20" dur="750" fill="hold"/>
                                            <p:tgtEl>
                                              <p:spTgt spid="5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750"/>
                                            <p:tgtEl>
                                              <p:spTgt spid="60"/>
                                            </p:tgtEl>
                                          </p:cBhvr>
                                        </p:animEffect>
                                      </p:childTnLst>
                                    </p:cTn>
                                  </p:par>
                                </p:childTnLst>
                              </p:cTn>
                            </p:par>
                            <p:par>
                              <p:cTn id="25" fill="hold">
                                <p:stCondLst>
                                  <p:cond delay="2250"/>
                                </p:stCondLst>
                                <p:childTnLst>
                                  <p:par>
                                    <p:cTn id="26" presetID="22" presetClass="entr" presetSubtype="2"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right)">
                                          <p:cBhvr>
                                            <p:cTn id="28" dur="750"/>
                                            <p:tgtEl>
                                              <p:spTgt spid="61"/>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750"/>
                                            <p:tgtEl>
                                              <p:spTgt spid="62"/>
                                            </p:tgtEl>
                                          </p:cBhvr>
                                        </p:animEffect>
                                      </p:childTnLst>
                                    </p:cTn>
                                  </p:par>
                                </p:childTnLst>
                              </p:cTn>
                            </p:par>
                            <p:par>
                              <p:cTn id="33" fill="hold">
                                <p:stCondLst>
                                  <p:cond delay="3750"/>
                                </p:stCondLst>
                                <p:childTnLst>
                                  <p:par>
                                    <p:cTn id="34" presetID="22" presetClass="entr" presetSubtype="2" fill="hold" grpId="0" nodeType="after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right)">
                                          <p:cBhvr>
                                            <p:cTn id="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802999" y="1958888"/>
            <a:ext cx="1700880" cy="4899111"/>
            <a:chOff x="2078038" y="1543050"/>
            <a:chExt cx="1168400" cy="3613038"/>
          </a:xfrm>
          <a:effectLst>
            <a:outerShdw blurRad="254000" dist="63500" dir="2700000" algn="tl" rotWithShape="0">
              <a:prstClr val="black">
                <a:alpha val="20000"/>
              </a:prstClr>
            </a:outerShdw>
          </a:effectLst>
        </p:grpSpPr>
        <p:sp>
          <p:nvSpPr>
            <p:cNvPr id="12" name="任意多边形 11"/>
            <p:cNvSpPr>
              <a:spLocks/>
            </p:cNvSpPr>
            <p:nvPr/>
          </p:nvSpPr>
          <p:spPr bwMode="auto">
            <a:xfrm>
              <a:off x="2078038" y="1543050"/>
              <a:ext cx="1168400" cy="3613038"/>
            </a:xfrm>
            <a:custGeom>
              <a:avLst/>
              <a:gdLst>
                <a:gd name="connsiteX0" fmla="*/ 976313 w 1168400"/>
                <a:gd name="connsiteY0" fmla="*/ 0 h 3613038"/>
                <a:gd name="connsiteX1" fmla="*/ 1168400 w 1168400"/>
                <a:gd name="connsiteY1" fmla="*/ 499372 h 3613038"/>
                <a:gd name="connsiteX2" fmla="*/ 992188 w 1168400"/>
                <a:gd name="connsiteY2" fmla="*/ 390665 h 3613038"/>
                <a:gd name="connsiteX3" fmla="*/ 454025 w 1168400"/>
                <a:gd name="connsiteY3" fmla="*/ 1319769 h 3613038"/>
                <a:gd name="connsiteX4" fmla="*/ 454025 w 1168400"/>
                <a:gd name="connsiteY4" fmla="*/ 3613038 h 3613038"/>
                <a:gd name="connsiteX5" fmla="*/ 0 w 1168400"/>
                <a:gd name="connsiteY5" fmla="*/ 3613038 h 3613038"/>
                <a:gd name="connsiteX6" fmla="*/ 0 w 1168400"/>
                <a:gd name="connsiteY6" fmla="*/ 1319769 h 3613038"/>
                <a:gd name="connsiteX7" fmla="*/ 650875 w 1168400"/>
                <a:gd name="connsiteY7" fmla="*/ 181744 h 3613038"/>
                <a:gd name="connsiteX8" fmla="*/ 473075 w 1168400"/>
                <a:gd name="connsiteY8" fmla="*/ 71339 h 3613038"/>
                <a:gd name="connsiteX9" fmla="*/ 976313 w 1168400"/>
                <a:gd name="connsiteY9" fmla="*/ 0 h 361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8400" h="3613038">
                  <a:moveTo>
                    <a:pt x="976313" y="0"/>
                  </a:moveTo>
                  <a:lnTo>
                    <a:pt x="1168400" y="499372"/>
                  </a:lnTo>
                  <a:lnTo>
                    <a:pt x="992188" y="390665"/>
                  </a:lnTo>
                  <a:lnTo>
                    <a:pt x="454025" y="1319769"/>
                  </a:lnTo>
                  <a:lnTo>
                    <a:pt x="454025" y="3613038"/>
                  </a:lnTo>
                  <a:lnTo>
                    <a:pt x="0" y="3613038"/>
                  </a:lnTo>
                  <a:lnTo>
                    <a:pt x="0" y="1319769"/>
                  </a:lnTo>
                  <a:lnTo>
                    <a:pt x="650875" y="181744"/>
                  </a:lnTo>
                  <a:lnTo>
                    <a:pt x="473075" y="71339"/>
                  </a:lnTo>
                  <a:lnTo>
                    <a:pt x="976313" y="0"/>
                  </a:lnTo>
                  <a:close/>
                </a:path>
              </a:pathLst>
            </a:custGeom>
            <a:solidFill>
              <a:srgbClr val="3F506C"/>
            </a:solidFill>
            <a:ln>
              <a:noFill/>
            </a:ln>
          </p:spPr>
          <p:txBody>
            <a:bodyPr vert="horz" wrap="square" lIns="91440" tIns="45720" rIns="91440" bIns="45720" numCol="1" anchor="t" anchorCtr="0" compatLnSpc="1">
              <a:prstTxWarp prst="textNoShape">
                <a:avLst/>
              </a:prstTxWarp>
              <a:noAutofit/>
            </a:bodyPr>
            <a:lstStyle/>
            <a:p>
              <a:pPr defTabSz="914400" eaLnBrk="0" fontAlgn="base" hangingPunct="0">
                <a:spcBef>
                  <a:spcPct val="0"/>
                </a:spcBef>
                <a:spcAft>
                  <a:spcPct val="0"/>
                </a:spcAft>
              </a:pPr>
              <a:endParaRPr lang="zh-CN" altLang="en-US" sz="1800">
                <a:solidFill>
                  <a:prstClr val="black"/>
                </a:solidFill>
              </a:endParaRPr>
            </a:p>
          </p:txBody>
        </p:sp>
        <p:sp>
          <p:nvSpPr>
            <p:cNvPr id="13" name="矩形 12"/>
            <p:cNvSpPr/>
            <p:nvPr/>
          </p:nvSpPr>
          <p:spPr>
            <a:xfrm>
              <a:off x="2694077" y="1596509"/>
              <a:ext cx="441146" cy="369332"/>
            </a:xfrm>
            <a:prstGeom prst="rect">
              <a:avLst/>
            </a:prstGeom>
          </p:spPr>
          <p:txBody>
            <a:bodyPr wrap="none">
              <a:spAutoFit/>
            </a:bodyPr>
            <a:lstStyle/>
            <a:p>
              <a:pPr defTabSz="914400" eaLnBrk="0" fontAlgn="base" hangingPunct="0">
                <a:spcBef>
                  <a:spcPct val="0"/>
                </a:spcBef>
                <a:spcAft>
                  <a:spcPct val="0"/>
                </a:spcAft>
              </a:pPr>
              <a:r>
                <a:rPr lang="en-US" altLang="zh-CN" sz="1800" b="1" dirty="0">
                  <a:solidFill>
                    <a:srgbClr val="FFFFFF"/>
                  </a:solidFill>
                  <a:latin typeface="Arial" panose="020B0604020202020204" pitchFamily="34" charset="0"/>
                  <a:cs typeface="Arial" panose="020B0604020202020204" pitchFamily="34" charset="0"/>
                </a:rPr>
                <a:t>01</a:t>
              </a:r>
              <a:endParaRPr lang="zh-CN" altLang="en-US" sz="1800" b="1" dirty="0">
                <a:solidFill>
                  <a:srgbClr val="FFFFFF"/>
                </a:solidFill>
              </a:endParaRPr>
            </a:p>
          </p:txBody>
        </p:sp>
      </p:grpSp>
      <p:grpSp>
        <p:nvGrpSpPr>
          <p:cNvPr id="26" name="组合 25"/>
          <p:cNvGrpSpPr/>
          <p:nvPr/>
        </p:nvGrpSpPr>
        <p:grpSpPr>
          <a:xfrm>
            <a:off x="5399231" y="3072195"/>
            <a:ext cx="1698568" cy="3785803"/>
            <a:chOff x="2554288" y="2363788"/>
            <a:chExt cx="1166812" cy="2792300"/>
          </a:xfrm>
          <a:effectLst>
            <a:outerShdw blurRad="254000" dist="63500" dir="2700000" algn="tl" rotWithShape="0">
              <a:prstClr val="black">
                <a:alpha val="20000"/>
              </a:prstClr>
            </a:outerShdw>
          </a:effectLst>
        </p:grpSpPr>
        <p:sp>
          <p:nvSpPr>
            <p:cNvPr id="27" name="任意多边形 26"/>
            <p:cNvSpPr/>
            <p:nvPr/>
          </p:nvSpPr>
          <p:spPr>
            <a:xfrm>
              <a:off x="2554288" y="2363788"/>
              <a:ext cx="1166812" cy="2792300"/>
            </a:xfrm>
            <a:custGeom>
              <a:avLst/>
              <a:gdLst>
                <a:gd name="connsiteX0" fmla="*/ 975174 w 1166812"/>
                <a:gd name="connsiteY0" fmla="*/ 0 h 2792300"/>
                <a:gd name="connsiteX1" fmla="*/ 1166812 w 1166812"/>
                <a:gd name="connsiteY1" fmla="*/ 500492 h 2792300"/>
                <a:gd name="connsiteX2" fmla="*/ 992154 w 1166812"/>
                <a:gd name="connsiteY2" fmla="*/ 394170 h 2792300"/>
                <a:gd name="connsiteX3" fmla="*/ 453626 w 1166812"/>
                <a:gd name="connsiteY3" fmla="*/ 1319949 h 2792300"/>
                <a:gd name="connsiteX4" fmla="*/ 453626 w 1166812"/>
                <a:gd name="connsiteY4" fmla="*/ 2761896 h 2792300"/>
                <a:gd name="connsiteX5" fmla="*/ 453626 w 1166812"/>
                <a:gd name="connsiteY5" fmla="*/ 2792300 h 2792300"/>
                <a:gd name="connsiteX6" fmla="*/ 0 w 1166812"/>
                <a:gd name="connsiteY6" fmla="*/ 2792300 h 2792300"/>
                <a:gd name="connsiteX7" fmla="*/ 0 w 1166812"/>
                <a:gd name="connsiteY7" fmla="*/ 2703874 h 2792300"/>
                <a:gd name="connsiteX8" fmla="*/ 0 w 1166812"/>
                <a:gd name="connsiteY8" fmla="*/ 1319949 h 2792300"/>
                <a:gd name="connsiteX9" fmla="*/ 650116 w 1166812"/>
                <a:gd name="connsiteY9" fmla="*/ 181526 h 2792300"/>
                <a:gd name="connsiteX10" fmla="*/ 473032 w 1166812"/>
                <a:gd name="connsiteY10" fmla="*/ 72610 h 2792300"/>
                <a:gd name="connsiteX11" fmla="*/ 975174 w 1166812"/>
                <a:gd name="connsiteY11" fmla="*/ 0 h 279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6812" h="2792300">
                  <a:moveTo>
                    <a:pt x="975174" y="0"/>
                  </a:moveTo>
                  <a:cubicBezTo>
                    <a:pt x="1166812" y="500492"/>
                    <a:pt x="1166812" y="500492"/>
                    <a:pt x="1166812" y="500492"/>
                  </a:cubicBezTo>
                  <a:cubicBezTo>
                    <a:pt x="992154" y="394170"/>
                    <a:pt x="992154" y="394170"/>
                    <a:pt x="992154" y="394170"/>
                  </a:cubicBezTo>
                  <a:lnTo>
                    <a:pt x="453626" y="1319949"/>
                  </a:lnTo>
                  <a:cubicBezTo>
                    <a:pt x="453626" y="2271336"/>
                    <a:pt x="453626" y="2628107"/>
                    <a:pt x="453626" y="2761896"/>
                  </a:cubicBezTo>
                  <a:lnTo>
                    <a:pt x="453626" y="2792300"/>
                  </a:lnTo>
                  <a:lnTo>
                    <a:pt x="0" y="2792300"/>
                  </a:lnTo>
                  <a:lnTo>
                    <a:pt x="0" y="2703874"/>
                  </a:lnTo>
                  <a:cubicBezTo>
                    <a:pt x="0" y="1319949"/>
                    <a:pt x="0" y="1319949"/>
                    <a:pt x="0" y="1319949"/>
                  </a:cubicBezTo>
                  <a:cubicBezTo>
                    <a:pt x="650116" y="181526"/>
                    <a:pt x="650116" y="181526"/>
                    <a:pt x="650116" y="181526"/>
                  </a:cubicBezTo>
                  <a:cubicBezTo>
                    <a:pt x="473032" y="72610"/>
                    <a:pt x="473032" y="72610"/>
                    <a:pt x="473032" y="72610"/>
                  </a:cubicBezTo>
                  <a:cubicBezTo>
                    <a:pt x="975174" y="0"/>
                    <a:pt x="975174" y="0"/>
                    <a:pt x="975174" y="0"/>
                  </a:cubicBezTo>
                  <a:close/>
                </a:path>
              </a:pathLst>
            </a:custGeom>
            <a:solidFill>
              <a:srgbClr val="FFB4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1800">
                <a:solidFill>
                  <a:prstClr val="white"/>
                </a:solidFill>
              </a:endParaRPr>
            </a:p>
          </p:txBody>
        </p:sp>
        <p:sp>
          <p:nvSpPr>
            <p:cNvPr id="28" name="矩形 27"/>
            <p:cNvSpPr/>
            <p:nvPr/>
          </p:nvSpPr>
          <p:spPr>
            <a:xfrm>
              <a:off x="3170327" y="2444234"/>
              <a:ext cx="441146" cy="369332"/>
            </a:xfrm>
            <a:prstGeom prst="rect">
              <a:avLst/>
            </a:prstGeom>
          </p:spPr>
          <p:txBody>
            <a:bodyPr wrap="none">
              <a:spAutoFit/>
            </a:bodyPr>
            <a:lstStyle/>
            <a:p>
              <a:pPr defTabSz="914400" eaLnBrk="0" fontAlgn="base" hangingPunct="0">
                <a:spcBef>
                  <a:spcPct val="0"/>
                </a:spcBef>
                <a:spcAft>
                  <a:spcPct val="0"/>
                </a:spcAft>
              </a:pPr>
              <a:r>
                <a:rPr lang="en-US" altLang="zh-CN" sz="1800" b="1" dirty="0">
                  <a:solidFill>
                    <a:srgbClr val="FFFFFF"/>
                  </a:solidFill>
                  <a:latin typeface="Arial" panose="020B0604020202020204" pitchFamily="34" charset="0"/>
                  <a:cs typeface="Arial" panose="020B0604020202020204" pitchFamily="34" charset="0"/>
                </a:rPr>
                <a:t>02</a:t>
              </a:r>
              <a:endParaRPr lang="zh-CN" altLang="en-US" sz="1800" b="1" dirty="0">
                <a:solidFill>
                  <a:srgbClr val="FFFFFF"/>
                </a:solidFill>
              </a:endParaRPr>
            </a:p>
          </p:txBody>
        </p:sp>
      </p:grpSp>
      <p:grpSp>
        <p:nvGrpSpPr>
          <p:cNvPr id="29" name="组合 28"/>
          <p:cNvGrpSpPr/>
          <p:nvPr/>
        </p:nvGrpSpPr>
        <p:grpSpPr>
          <a:xfrm>
            <a:off x="3652131" y="3445976"/>
            <a:ext cx="1700880" cy="3412024"/>
            <a:chOff x="1287463" y="2727326"/>
            <a:chExt cx="1168400" cy="2428763"/>
          </a:xfrm>
          <a:effectLst>
            <a:outerShdw blurRad="254000" dist="63500" dir="2700000" algn="tl" rotWithShape="0">
              <a:prstClr val="black">
                <a:alpha val="20000"/>
              </a:prstClr>
            </a:outerShdw>
          </a:effectLst>
        </p:grpSpPr>
        <p:sp>
          <p:nvSpPr>
            <p:cNvPr id="30" name="任意多边形 29"/>
            <p:cNvSpPr>
              <a:spLocks/>
            </p:cNvSpPr>
            <p:nvPr/>
          </p:nvSpPr>
          <p:spPr bwMode="auto">
            <a:xfrm flipH="1">
              <a:off x="1287463" y="2727326"/>
              <a:ext cx="1168400" cy="2428763"/>
            </a:xfrm>
            <a:custGeom>
              <a:avLst/>
              <a:gdLst>
                <a:gd name="connsiteX0" fmla="*/ 976501 w 1168400"/>
                <a:gd name="connsiteY0" fmla="*/ 0 h 2428763"/>
                <a:gd name="connsiteX1" fmla="*/ 1168400 w 1168400"/>
                <a:gd name="connsiteY1" fmla="*/ 500495 h 2428763"/>
                <a:gd name="connsiteX2" fmla="*/ 993505 w 1168400"/>
                <a:gd name="connsiteY2" fmla="*/ 391579 h 2428763"/>
                <a:gd name="connsiteX3" fmla="*/ 454243 w 1168400"/>
                <a:gd name="connsiteY3" fmla="*/ 1319958 h 2428763"/>
                <a:gd name="connsiteX4" fmla="*/ 454243 w 1168400"/>
                <a:gd name="connsiteY4" fmla="*/ 2157573 h 2428763"/>
                <a:gd name="connsiteX5" fmla="*/ 454243 w 1168400"/>
                <a:gd name="connsiteY5" fmla="*/ 2416248 h 2428763"/>
                <a:gd name="connsiteX6" fmla="*/ 454243 w 1168400"/>
                <a:gd name="connsiteY6" fmla="*/ 2428763 h 2428763"/>
                <a:gd name="connsiteX7" fmla="*/ 0 w 1168400"/>
                <a:gd name="connsiteY7" fmla="*/ 2428763 h 2428763"/>
                <a:gd name="connsiteX8" fmla="*/ 0 w 1168400"/>
                <a:gd name="connsiteY8" fmla="*/ 2355621 h 2428763"/>
                <a:gd name="connsiteX9" fmla="*/ 0 w 1168400"/>
                <a:gd name="connsiteY9" fmla="*/ 2157573 h 2428763"/>
                <a:gd name="connsiteX10" fmla="*/ 0 w 1168400"/>
                <a:gd name="connsiteY10" fmla="*/ 1319958 h 2428763"/>
                <a:gd name="connsiteX11" fmla="*/ 651001 w 1168400"/>
                <a:gd name="connsiteY11" fmla="*/ 181527 h 2428763"/>
                <a:gd name="connsiteX12" fmla="*/ 473676 w 1168400"/>
                <a:gd name="connsiteY12" fmla="*/ 72611 h 2428763"/>
                <a:gd name="connsiteX13" fmla="*/ 976501 w 1168400"/>
                <a:gd name="connsiteY13" fmla="*/ 0 h 242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8400" h="2428763">
                  <a:moveTo>
                    <a:pt x="976501" y="0"/>
                  </a:moveTo>
                  <a:cubicBezTo>
                    <a:pt x="1168400" y="500495"/>
                    <a:pt x="1168400" y="500495"/>
                    <a:pt x="1168400" y="500495"/>
                  </a:cubicBezTo>
                  <a:cubicBezTo>
                    <a:pt x="993505" y="391579"/>
                    <a:pt x="993505" y="391579"/>
                    <a:pt x="993505" y="391579"/>
                  </a:cubicBezTo>
                  <a:lnTo>
                    <a:pt x="454243" y="1319958"/>
                  </a:lnTo>
                  <a:cubicBezTo>
                    <a:pt x="454243" y="2157573"/>
                    <a:pt x="454243" y="2157573"/>
                    <a:pt x="454243" y="2157573"/>
                  </a:cubicBezTo>
                  <a:cubicBezTo>
                    <a:pt x="454243" y="2305388"/>
                    <a:pt x="454243" y="2379295"/>
                    <a:pt x="454243" y="2416248"/>
                  </a:cubicBezTo>
                  <a:lnTo>
                    <a:pt x="454243" y="2428763"/>
                  </a:lnTo>
                  <a:lnTo>
                    <a:pt x="0" y="2428763"/>
                  </a:lnTo>
                  <a:lnTo>
                    <a:pt x="0" y="2355621"/>
                  </a:lnTo>
                  <a:cubicBezTo>
                    <a:pt x="0" y="2157573"/>
                    <a:pt x="0" y="2157573"/>
                    <a:pt x="0" y="2157573"/>
                  </a:cubicBezTo>
                  <a:cubicBezTo>
                    <a:pt x="0" y="1319958"/>
                    <a:pt x="0" y="1319958"/>
                    <a:pt x="0" y="1319958"/>
                  </a:cubicBezTo>
                  <a:cubicBezTo>
                    <a:pt x="651001" y="181527"/>
                    <a:pt x="651001" y="181527"/>
                    <a:pt x="651001" y="181527"/>
                  </a:cubicBezTo>
                  <a:cubicBezTo>
                    <a:pt x="473676" y="72611"/>
                    <a:pt x="473676" y="72611"/>
                    <a:pt x="473676" y="72611"/>
                  </a:cubicBezTo>
                  <a:cubicBezTo>
                    <a:pt x="976501" y="0"/>
                    <a:pt x="976501" y="0"/>
                    <a:pt x="976501" y="0"/>
                  </a:cubicBezTo>
                  <a:close/>
                </a:path>
              </a:pathLst>
            </a:custGeom>
            <a:solidFill>
              <a:srgbClr val="596784"/>
            </a:solidFill>
            <a:ln>
              <a:noFill/>
            </a:ln>
          </p:spPr>
          <p:txBody>
            <a:bodyPr vert="horz" wrap="square" lIns="91440" tIns="45720" rIns="91440" bIns="45720" numCol="1" anchor="t" anchorCtr="0" compatLnSpc="1">
              <a:prstTxWarp prst="textNoShape">
                <a:avLst/>
              </a:prstTxWarp>
              <a:noAutofit/>
            </a:bodyPr>
            <a:lstStyle/>
            <a:p>
              <a:pPr defTabSz="914400" eaLnBrk="0" fontAlgn="base" hangingPunct="0">
                <a:spcBef>
                  <a:spcPct val="0"/>
                </a:spcBef>
                <a:spcAft>
                  <a:spcPct val="0"/>
                </a:spcAft>
              </a:pPr>
              <a:endParaRPr lang="zh-CN" altLang="en-US" sz="1800">
                <a:solidFill>
                  <a:prstClr val="black"/>
                </a:solidFill>
              </a:endParaRPr>
            </a:p>
          </p:txBody>
        </p:sp>
        <p:sp>
          <p:nvSpPr>
            <p:cNvPr id="31" name="矩形 30"/>
            <p:cNvSpPr/>
            <p:nvPr/>
          </p:nvSpPr>
          <p:spPr>
            <a:xfrm>
              <a:off x="1446302" y="2806184"/>
              <a:ext cx="441146" cy="369332"/>
            </a:xfrm>
            <a:prstGeom prst="rect">
              <a:avLst/>
            </a:prstGeom>
          </p:spPr>
          <p:txBody>
            <a:bodyPr wrap="none">
              <a:spAutoFit/>
            </a:bodyPr>
            <a:lstStyle/>
            <a:p>
              <a:pPr defTabSz="914400" eaLnBrk="0" fontAlgn="base" hangingPunct="0">
                <a:spcBef>
                  <a:spcPct val="0"/>
                </a:spcBef>
                <a:spcAft>
                  <a:spcPct val="0"/>
                </a:spcAft>
              </a:pPr>
              <a:r>
                <a:rPr lang="en-US" altLang="zh-CN" sz="1800" b="1" dirty="0">
                  <a:solidFill>
                    <a:srgbClr val="FFFFFF"/>
                  </a:solidFill>
                  <a:latin typeface="Arial" panose="020B0604020202020204" pitchFamily="34" charset="0"/>
                  <a:cs typeface="Arial" panose="020B0604020202020204" pitchFamily="34" charset="0"/>
                </a:rPr>
                <a:t>03</a:t>
              </a:r>
              <a:endParaRPr lang="zh-CN" altLang="en-US" sz="1800" b="1" dirty="0">
                <a:solidFill>
                  <a:srgbClr val="FFFFFF"/>
                </a:solidFill>
              </a:endParaRPr>
            </a:p>
          </p:txBody>
        </p:sp>
      </p:grpSp>
      <p:grpSp>
        <p:nvGrpSpPr>
          <p:cNvPr id="32" name="组合 31"/>
          <p:cNvGrpSpPr/>
          <p:nvPr/>
        </p:nvGrpSpPr>
        <p:grpSpPr>
          <a:xfrm>
            <a:off x="6048615" y="4506650"/>
            <a:ext cx="1700880" cy="2351349"/>
            <a:chOff x="3000375" y="3362326"/>
            <a:chExt cx="1168400" cy="1793762"/>
          </a:xfrm>
          <a:effectLst>
            <a:outerShdw blurRad="254000" dist="63500" dir="2700000" algn="tl" rotWithShape="0">
              <a:prstClr val="black">
                <a:alpha val="20000"/>
              </a:prstClr>
            </a:outerShdw>
          </a:effectLst>
        </p:grpSpPr>
        <p:sp>
          <p:nvSpPr>
            <p:cNvPr id="33" name="任意多边形 32"/>
            <p:cNvSpPr>
              <a:spLocks/>
            </p:cNvSpPr>
            <p:nvPr/>
          </p:nvSpPr>
          <p:spPr bwMode="auto">
            <a:xfrm>
              <a:off x="3000375" y="3362326"/>
              <a:ext cx="1168400" cy="1793762"/>
            </a:xfrm>
            <a:custGeom>
              <a:avLst/>
              <a:gdLst>
                <a:gd name="connsiteX0" fmla="*/ 976501 w 1168400"/>
                <a:gd name="connsiteY0" fmla="*/ 0 h 1781175"/>
                <a:gd name="connsiteX1" fmla="*/ 1168400 w 1168400"/>
                <a:gd name="connsiteY1" fmla="*/ 500498 h 1781175"/>
                <a:gd name="connsiteX2" fmla="*/ 993505 w 1168400"/>
                <a:gd name="connsiteY2" fmla="*/ 391581 h 1781175"/>
                <a:gd name="connsiteX3" fmla="*/ 456672 w 1168400"/>
                <a:gd name="connsiteY3" fmla="*/ 1319965 h 1781175"/>
                <a:gd name="connsiteX4" fmla="*/ 456672 w 1168400"/>
                <a:gd name="connsiteY4" fmla="*/ 1773784 h 1781175"/>
                <a:gd name="connsiteX5" fmla="*/ 456672 w 1168400"/>
                <a:gd name="connsiteY5" fmla="*/ 1781175 h 1781175"/>
                <a:gd name="connsiteX6" fmla="*/ 0 w 1168400"/>
                <a:gd name="connsiteY6" fmla="*/ 1781175 h 1781175"/>
                <a:gd name="connsiteX7" fmla="*/ 0 w 1168400"/>
                <a:gd name="connsiteY7" fmla="*/ 1758070 h 1781175"/>
                <a:gd name="connsiteX8" fmla="*/ 0 w 1168400"/>
                <a:gd name="connsiteY8" fmla="*/ 1478153 h 1781175"/>
                <a:gd name="connsiteX9" fmla="*/ 0 w 1168400"/>
                <a:gd name="connsiteY9" fmla="*/ 1319965 h 1781175"/>
                <a:gd name="connsiteX10" fmla="*/ 651001 w 1168400"/>
                <a:gd name="connsiteY10" fmla="*/ 181528 h 1781175"/>
                <a:gd name="connsiteX11" fmla="*/ 476105 w 1168400"/>
                <a:gd name="connsiteY11" fmla="*/ 72611 h 1781175"/>
                <a:gd name="connsiteX12" fmla="*/ 976501 w 1168400"/>
                <a:gd name="connsiteY12" fmla="*/ 0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8400" h="1781175">
                  <a:moveTo>
                    <a:pt x="976501" y="0"/>
                  </a:moveTo>
                  <a:cubicBezTo>
                    <a:pt x="1168400" y="500498"/>
                    <a:pt x="1168400" y="500498"/>
                    <a:pt x="1168400" y="500498"/>
                  </a:cubicBezTo>
                  <a:cubicBezTo>
                    <a:pt x="993505" y="391581"/>
                    <a:pt x="993505" y="391581"/>
                    <a:pt x="993505" y="391581"/>
                  </a:cubicBezTo>
                  <a:lnTo>
                    <a:pt x="456672" y="1319965"/>
                  </a:lnTo>
                  <a:cubicBezTo>
                    <a:pt x="456672" y="1773784"/>
                    <a:pt x="456672" y="1773784"/>
                    <a:pt x="456672" y="1773784"/>
                  </a:cubicBezTo>
                  <a:lnTo>
                    <a:pt x="456672" y="1781175"/>
                  </a:lnTo>
                  <a:lnTo>
                    <a:pt x="0" y="1781175"/>
                  </a:lnTo>
                  <a:lnTo>
                    <a:pt x="0" y="1758070"/>
                  </a:lnTo>
                  <a:cubicBezTo>
                    <a:pt x="0" y="1478153"/>
                    <a:pt x="0" y="1478153"/>
                    <a:pt x="0" y="1478153"/>
                  </a:cubicBezTo>
                  <a:cubicBezTo>
                    <a:pt x="0" y="1319965"/>
                    <a:pt x="0" y="1319965"/>
                    <a:pt x="0" y="1319965"/>
                  </a:cubicBezTo>
                  <a:cubicBezTo>
                    <a:pt x="651001" y="181528"/>
                    <a:pt x="651001" y="181528"/>
                    <a:pt x="651001" y="181528"/>
                  </a:cubicBezTo>
                  <a:cubicBezTo>
                    <a:pt x="476105" y="72611"/>
                    <a:pt x="476105" y="72611"/>
                    <a:pt x="476105" y="72611"/>
                  </a:cubicBezTo>
                  <a:cubicBezTo>
                    <a:pt x="976501" y="0"/>
                    <a:pt x="976501" y="0"/>
                    <a:pt x="976501" y="0"/>
                  </a:cubicBezTo>
                  <a:close/>
                </a:path>
              </a:pathLst>
            </a:custGeom>
            <a:solidFill>
              <a:srgbClr val="767676"/>
            </a:solidFill>
            <a:ln>
              <a:noFill/>
            </a:ln>
          </p:spPr>
          <p:txBody>
            <a:bodyPr vert="horz" wrap="square" lIns="91440" tIns="45720" rIns="91440" bIns="45720" numCol="1" anchor="t" anchorCtr="0" compatLnSpc="1">
              <a:prstTxWarp prst="textNoShape">
                <a:avLst/>
              </a:prstTxWarp>
              <a:noAutofit/>
            </a:bodyPr>
            <a:lstStyle/>
            <a:p>
              <a:pPr defTabSz="914400" eaLnBrk="0" fontAlgn="base" hangingPunct="0">
                <a:spcBef>
                  <a:spcPct val="0"/>
                </a:spcBef>
                <a:spcAft>
                  <a:spcPct val="0"/>
                </a:spcAft>
              </a:pPr>
              <a:endParaRPr lang="zh-CN" altLang="en-US" sz="1800">
                <a:solidFill>
                  <a:prstClr val="black"/>
                </a:solidFill>
              </a:endParaRPr>
            </a:p>
          </p:txBody>
        </p:sp>
        <p:sp>
          <p:nvSpPr>
            <p:cNvPr id="34" name="矩形 33"/>
            <p:cNvSpPr/>
            <p:nvPr/>
          </p:nvSpPr>
          <p:spPr>
            <a:xfrm>
              <a:off x="3656102" y="3425309"/>
              <a:ext cx="441146" cy="369332"/>
            </a:xfrm>
            <a:prstGeom prst="rect">
              <a:avLst/>
            </a:prstGeom>
          </p:spPr>
          <p:txBody>
            <a:bodyPr wrap="none">
              <a:spAutoFit/>
            </a:bodyPr>
            <a:lstStyle/>
            <a:p>
              <a:pPr defTabSz="914400" eaLnBrk="0" fontAlgn="base" hangingPunct="0">
                <a:spcBef>
                  <a:spcPct val="0"/>
                </a:spcBef>
                <a:spcAft>
                  <a:spcPct val="0"/>
                </a:spcAft>
              </a:pPr>
              <a:r>
                <a:rPr lang="en-US" altLang="zh-CN" sz="1800" b="1" dirty="0">
                  <a:solidFill>
                    <a:srgbClr val="FFFFFF"/>
                  </a:solidFill>
                  <a:latin typeface="Arial" panose="020B0604020202020204" pitchFamily="34" charset="0"/>
                  <a:cs typeface="Arial" panose="020B0604020202020204" pitchFamily="34" charset="0"/>
                </a:rPr>
                <a:t>04</a:t>
              </a:r>
              <a:endParaRPr lang="zh-CN" altLang="en-US" sz="1800" b="1" dirty="0">
                <a:solidFill>
                  <a:srgbClr val="FFFFFF"/>
                </a:solidFill>
              </a:endParaRPr>
            </a:p>
          </p:txBody>
        </p:sp>
      </p:grpSp>
      <p:grpSp>
        <p:nvGrpSpPr>
          <p:cNvPr id="21" name="组合 20"/>
          <p:cNvGrpSpPr/>
          <p:nvPr/>
        </p:nvGrpSpPr>
        <p:grpSpPr>
          <a:xfrm>
            <a:off x="394446" y="0"/>
            <a:ext cx="2447152" cy="994611"/>
            <a:chOff x="394446" y="0"/>
            <a:chExt cx="2447152" cy="994611"/>
          </a:xfrm>
        </p:grpSpPr>
        <p:sp>
          <p:nvSpPr>
            <p:cNvPr id="22" name="文本框 21">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字符识别</a:t>
              </a:r>
            </a:p>
          </p:txBody>
        </p:sp>
        <p:grpSp>
          <p:nvGrpSpPr>
            <p:cNvPr id="24" name="组合 23"/>
            <p:cNvGrpSpPr/>
            <p:nvPr/>
          </p:nvGrpSpPr>
          <p:grpSpPr>
            <a:xfrm>
              <a:off x="394446" y="0"/>
              <a:ext cx="666734" cy="994611"/>
              <a:chOff x="514366" y="0"/>
              <a:chExt cx="666734" cy="994611"/>
            </a:xfrm>
          </p:grpSpPr>
          <p:sp>
            <p:nvSpPr>
              <p:cNvPr id="25" name="矩形 24"/>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2</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2" name="图片 1">
            <a:extLst>
              <a:ext uri="{FF2B5EF4-FFF2-40B4-BE49-F238E27FC236}">
                <a16:creationId xmlns:a16="http://schemas.microsoft.com/office/drawing/2014/main" id="{0B2E1D58-3C58-75D8-A535-1D3DF3F55922}"/>
              </a:ext>
            </a:extLst>
          </p:cNvPr>
          <p:cNvPicPr>
            <a:picLocks noChangeAspect="1"/>
          </p:cNvPicPr>
          <p:nvPr/>
        </p:nvPicPr>
        <p:blipFill rotWithShape="1">
          <a:blip r:embed="rId3">
            <a:extLst>
              <a:ext uri="{28A0092B-C50C-407E-A947-70E740481C1C}">
                <a14:useLocalDpi xmlns:a14="http://schemas.microsoft.com/office/drawing/2010/main" val="0"/>
              </a:ext>
            </a:extLst>
          </a:blip>
          <a:srcRect l="51163" t="7987" r="35162" b="86209"/>
          <a:stretch/>
        </p:blipFill>
        <p:spPr bwMode="auto">
          <a:xfrm>
            <a:off x="6018421" y="1216038"/>
            <a:ext cx="1197388" cy="599267"/>
          </a:xfrm>
          <a:prstGeom prst="rect">
            <a:avLst/>
          </a:prstGeom>
          <a:ln>
            <a:noFill/>
          </a:ln>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FE3AB4B0-8782-42A4-B026-4CC298FFF62A}"/>
              </a:ext>
            </a:extLst>
          </p:cNvPr>
          <p:cNvPicPr>
            <a:picLocks noChangeAspect="1"/>
          </p:cNvPicPr>
          <p:nvPr/>
        </p:nvPicPr>
        <p:blipFill rotWithShape="1">
          <a:blip r:embed="rId4">
            <a:extLst>
              <a:ext uri="{28A0092B-C50C-407E-A947-70E740481C1C}">
                <a14:useLocalDpi xmlns:a14="http://schemas.microsoft.com/office/drawing/2010/main" val="0"/>
              </a:ext>
            </a:extLst>
          </a:blip>
          <a:srcRect l="53176" t="9356" r="36580" b="86941"/>
          <a:stretch/>
        </p:blipFill>
        <p:spPr bwMode="auto">
          <a:xfrm>
            <a:off x="7238768" y="2414872"/>
            <a:ext cx="1660038" cy="931318"/>
          </a:xfrm>
          <a:prstGeom prst="rect">
            <a:avLst/>
          </a:prstGeom>
          <a:ln>
            <a:noFill/>
          </a:ln>
          <a:extLst>
            <a:ext uri="{53640926-AAD7-44D8-BBD7-CCE9431645EC}">
              <a14:shadowObscured xmlns:a14="http://schemas.microsoft.com/office/drawing/2010/main"/>
            </a:ext>
          </a:extLst>
        </p:spPr>
      </p:pic>
      <p:pic>
        <p:nvPicPr>
          <p:cNvPr id="4" name="图片 3">
            <a:extLst>
              <a:ext uri="{FF2B5EF4-FFF2-40B4-BE49-F238E27FC236}">
                <a16:creationId xmlns:a16="http://schemas.microsoft.com/office/drawing/2014/main" id="{425D5F5C-5CA9-A6B7-87F5-D47F6F7E3278}"/>
              </a:ext>
            </a:extLst>
          </p:cNvPr>
          <p:cNvPicPr>
            <a:picLocks noChangeAspect="1"/>
          </p:cNvPicPr>
          <p:nvPr/>
        </p:nvPicPr>
        <p:blipFill rotWithShape="1">
          <a:blip r:embed="rId5">
            <a:extLst>
              <a:ext uri="{28A0092B-C50C-407E-A947-70E740481C1C}">
                <a14:useLocalDpi xmlns:a14="http://schemas.microsoft.com/office/drawing/2010/main" val="0"/>
              </a:ext>
            </a:extLst>
          </a:blip>
          <a:srcRect l="51389" t="8250" r="34157" b="86520"/>
          <a:stretch/>
        </p:blipFill>
        <p:spPr bwMode="auto">
          <a:xfrm>
            <a:off x="2701494" y="2697205"/>
            <a:ext cx="1366615" cy="767199"/>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07B08E40-430A-2C0E-787E-D9E7BFA2E0D6}"/>
              </a:ext>
            </a:extLst>
          </p:cNvPr>
          <p:cNvPicPr>
            <a:picLocks noChangeAspect="1"/>
          </p:cNvPicPr>
          <p:nvPr/>
        </p:nvPicPr>
        <p:blipFill>
          <a:blip r:embed="rId6"/>
          <a:stretch>
            <a:fillRect/>
          </a:stretch>
        </p:blipFill>
        <p:spPr>
          <a:xfrm>
            <a:off x="7793403" y="3868055"/>
            <a:ext cx="1823425" cy="2119732"/>
          </a:xfrm>
          <a:prstGeom prst="rect">
            <a:avLst/>
          </a:prstGeom>
        </p:spPr>
      </p:pic>
    </p:spTree>
    <p:extLst>
      <p:ext uri="{BB962C8B-B14F-4D97-AF65-F5344CB8AC3E}">
        <p14:creationId xmlns:p14="http://schemas.microsoft.com/office/powerpoint/2010/main" val="3715148363"/>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anim calcmode="lin" valueType="num">
                                      <p:cBhvr>
                                        <p:cTn id="26" dur="1000" fill="hold"/>
                                        <p:tgtEl>
                                          <p:spTgt spid="32"/>
                                        </p:tgtEl>
                                        <p:attrNameLst>
                                          <p:attrName>ppt_x</p:attrName>
                                        </p:attrNameLst>
                                      </p:cBhvr>
                                      <p:tavLst>
                                        <p:tav tm="0">
                                          <p:val>
                                            <p:strVal val="#ppt_x"/>
                                          </p:val>
                                        </p:tav>
                                        <p:tav tm="100000">
                                          <p:val>
                                            <p:strVal val="#ppt_x"/>
                                          </p:val>
                                        </p:tav>
                                      </p:tavLst>
                                    </p:anim>
                                    <p:anim calcmode="lin" valueType="num">
                                      <p:cBhvr>
                                        <p:cTn id="2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8925752" y="3038767"/>
            <a:ext cx="2304000" cy="2304000"/>
            <a:chOff x="8197436" y="2859090"/>
            <a:chExt cx="2304000" cy="2304000"/>
          </a:xfrm>
          <a:effectLst>
            <a:outerShdw blurRad="254000" dist="63500" dir="2700000" algn="tl" rotWithShape="0">
              <a:prstClr val="black">
                <a:alpha val="20000"/>
              </a:prstClr>
            </a:outerShdw>
          </a:effectLst>
        </p:grpSpPr>
        <p:sp>
          <p:nvSpPr>
            <p:cNvPr id="52" name="对角圆角矩形 51"/>
            <p:cNvSpPr/>
            <p:nvPr/>
          </p:nvSpPr>
          <p:spPr>
            <a:xfrm>
              <a:off x="8197436" y="2859090"/>
              <a:ext cx="2304000" cy="2304000"/>
            </a:xfrm>
            <a:prstGeom prst="round2DiagRect">
              <a:avLst>
                <a:gd name="adj1" fmla="val 50000"/>
                <a:gd name="adj2" fmla="val 0"/>
              </a:avLst>
            </a:prstGeom>
            <a:solidFill>
              <a:srgbClr val="FFB4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292823" y="4852042"/>
              <a:ext cx="194872" cy="1948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9136220" y="3170877"/>
              <a:ext cx="1076377" cy="338554"/>
            </a:xfrm>
            <a:prstGeom prst="rect">
              <a:avLst/>
            </a:prstGeom>
            <a:noFill/>
          </p:spPr>
          <p:txBody>
            <a:bodyPr wrap="square" rtlCol="0">
              <a:spAutoFit/>
            </a:bodyPr>
            <a:lstStyle/>
            <a:p>
              <a:pPr algn="r"/>
              <a:r>
                <a:rPr lang="zh-CN" altLang="en-US" sz="1600" b="1" dirty="0">
                  <a:solidFill>
                    <a:schemeClr val="bg1"/>
                  </a:solidFill>
                  <a:latin typeface="微软雅黑" panose="020B0503020204020204" pitchFamily="34" charset="-122"/>
                  <a:ea typeface="微软雅黑" panose="020B0503020204020204" pitchFamily="34" charset="-122"/>
                </a:rPr>
                <a:t>对伙伴</a:t>
              </a:r>
            </a:p>
          </p:txBody>
        </p:sp>
        <p:sp>
          <p:nvSpPr>
            <p:cNvPr id="55" name="文本框 54"/>
            <p:cNvSpPr txBox="1"/>
            <p:nvPr/>
          </p:nvSpPr>
          <p:spPr>
            <a:xfrm>
              <a:off x="8430060" y="3467762"/>
              <a:ext cx="1914882" cy="923330"/>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用“人人为我，我为人人”</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的心态感恩社会</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承担责任、回馈社会</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394446" y="0"/>
            <a:ext cx="2447152" cy="994611"/>
            <a:chOff x="394446" y="0"/>
            <a:chExt cx="2447152" cy="994611"/>
          </a:xfrm>
        </p:grpSpPr>
        <p:sp>
          <p:nvSpPr>
            <p:cNvPr id="30" name="文本框 29">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相关代码</a:t>
              </a:r>
            </a:p>
          </p:txBody>
        </p:sp>
        <p:grpSp>
          <p:nvGrpSpPr>
            <p:cNvPr id="32" name="组合 31"/>
            <p:cNvGrpSpPr/>
            <p:nvPr/>
          </p:nvGrpSpPr>
          <p:grpSpPr>
            <a:xfrm>
              <a:off x="394446" y="0"/>
              <a:ext cx="666734" cy="994611"/>
              <a:chOff x="514366" y="0"/>
              <a:chExt cx="666734" cy="994611"/>
            </a:xfrm>
          </p:grpSpPr>
          <p:sp>
            <p:nvSpPr>
              <p:cNvPr id="33" name="矩形 32"/>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2</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4" name="图片 3">
            <a:extLst>
              <a:ext uri="{FF2B5EF4-FFF2-40B4-BE49-F238E27FC236}">
                <a16:creationId xmlns:a16="http://schemas.microsoft.com/office/drawing/2014/main" id="{96960F8D-9B6E-F79A-1277-3FE85AB7B981}"/>
              </a:ext>
            </a:extLst>
          </p:cNvPr>
          <p:cNvPicPr>
            <a:picLocks noChangeAspect="1"/>
          </p:cNvPicPr>
          <p:nvPr/>
        </p:nvPicPr>
        <p:blipFill>
          <a:blip r:embed="rId3"/>
          <a:stretch>
            <a:fillRect/>
          </a:stretch>
        </p:blipFill>
        <p:spPr>
          <a:xfrm>
            <a:off x="354106" y="1091806"/>
            <a:ext cx="10875646" cy="5766194"/>
          </a:xfrm>
          <a:prstGeom prst="rect">
            <a:avLst/>
          </a:prstGeom>
        </p:spPr>
      </p:pic>
    </p:spTree>
    <p:extLst>
      <p:ext uri="{BB962C8B-B14F-4D97-AF65-F5344CB8AC3E}">
        <p14:creationId xmlns:p14="http://schemas.microsoft.com/office/powerpoint/2010/main" val="88815714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900" decel="100000" fill="hold"/>
                                        <p:tgtEl>
                                          <p:spTgt spid="5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8925752" y="3038767"/>
            <a:ext cx="2304000" cy="2304000"/>
            <a:chOff x="8197436" y="2859090"/>
            <a:chExt cx="2304000" cy="2304000"/>
          </a:xfrm>
          <a:effectLst>
            <a:outerShdw blurRad="254000" dist="63500" dir="2700000" algn="tl" rotWithShape="0">
              <a:prstClr val="black">
                <a:alpha val="20000"/>
              </a:prstClr>
            </a:outerShdw>
          </a:effectLst>
        </p:grpSpPr>
        <p:sp>
          <p:nvSpPr>
            <p:cNvPr id="52" name="对角圆角矩形 51"/>
            <p:cNvSpPr/>
            <p:nvPr/>
          </p:nvSpPr>
          <p:spPr>
            <a:xfrm>
              <a:off x="8197436" y="2859090"/>
              <a:ext cx="2304000" cy="2304000"/>
            </a:xfrm>
            <a:prstGeom prst="round2DiagRect">
              <a:avLst>
                <a:gd name="adj1" fmla="val 50000"/>
                <a:gd name="adj2" fmla="val 0"/>
              </a:avLst>
            </a:prstGeom>
            <a:solidFill>
              <a:srgbClr val="FFB4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292823" y="4852042"/>
              <a:ext cx="194872" cy="1948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9136220" y="3170877"/>
              <a:ext cx="1076377" cy="338554"/>
            </a:xfrm>
            <a:prstGeom prst="rect">
              <a:avLst/>
            </a:prstGeom>
            <a:noFill/>
          </p:spPr>
          <p:txBody>
            <a:bodyPr wrap="square" rtlCol="0">
              <a:spAutoFit/>
            </a:bodyPr>
            <a:lstStyle/>
            <a:p>
              <a:pPr algn="r"/>
              <a:r>
                <a:rPr lang="zh-CN" altLang="en-US" sz="1600" b="1" dirty="0">
                  <a:solidFill>
                    <a:schemeClr val="bg1"/>
                  </a:solidFill>
                  <a:latin typeface="微软雅黑" panose="020B0503020204020204" pitchFamily="34" charset="-122"/>
                  <a:ea typeface="微软雅黑" panose="020B0503020204020204" pitchFamily="34" charset="-122"/>
                </a:rPr>
                <a:t>对伙伴</a:t>
              </a:r>
            </a:p>
          </p:txBody>
        </p:sp>
        <p:sp>
          <p:nvSpPr>
            <p:cNvPr id="55" name="文本框 54"/>
            <p:cNvSpPr txBox="1"/>
            <p:nvPr/>
          </p:nvSpPr>
          <p:spPr>
            <a:xfrm>
              <a:off x="8430060" y="3467762"/>
              <a:ext cx="1914882" cy="923330"/>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用“人人为我，我为人人”</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的心态感恩社会</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承担责任、回馈社会</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394446" y="0"/>
            <a:ext cx="2447152" cy="994611"/>
            <a:chOff x="394446" y="0"/>
            <a:chExt cx="2447152" cy="994611"/>
          </a:xfrm>
        </p:grpSpPr>
        <p:sp>
          <p:nvSpPr>
            <p:cNvPr id="30" name="文本框 29">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相关代码</a:t>
              </a:r>
            </a:p>
          </p:txBody>
        </p:sp>
        <p:grpSp>
          <p:nvGrpSpPr>
            <p:cNvPr id="32" name="组合 31"/>
            <p:cNvGrpSpPr/>
            <p:nvPr/>
          </p:nvGrpSpPr>
          <p:grpSpPr>
            <a:xfrm>
              <a:off x="394446" y="0"/>
              <a:ext cx="666734" cy="994611"/>
              <a:chOff x="514366" y="0"/>
              <a:chExt cx="666734" cy="994611"/>
            </a:xfrm>
          </p:grpSpPr>
          <p:sp>
            <p:nvSpPr>
              <p:cNvPr id="33" name="矩形 32"/>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2</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3" name="图片 2">
            <a:extLst>
              <a:ext uri="{FF2B5EF4-FFF2-40B4-BE49-F238E27FC236}">
                <a16:creationId xmlns:a16="http://schemas.microsoft.com/office/drawing/2014/main" id="{11292B2A-A4E5-C8A4-6606-EAAB7D8BA2D4}"/>
              </a:ext>
            </a:extLst>
          </p:cNvPr>
          <p:cNvPicPr>
            <a:picLocks noChangeAspect="1"/>
          </p:cNvPicPr>
          <p:nvPr/>
        </p:nvPicPr>
        <p:blipFill>
          <a:blip r:embed="rId3"/>
          <a:stretch>
            <a:fillRect/>
          </a:stretch>
        </p:blipFill>
        <p:spPr>
          <a:xfrm>
            <a:off x="112577" y="1044186"/>
            <a:ext cx="11117176" cy="5813814"/>
          </a:xfrm>
          <a:prstGeom prst="rect">
            <a:avLst/>
          </a:prstGeom>
        </p:spPr>
      </p:pic>
    </p:spTree>
    <p:extLst>
      <p:ext uri="{BB962C8B-B14F-4D97-AF65-F5344CB8AC3E}">
        <p14:creationId xmlns:p14="http://schemas.microsoft.com/office/powerpoint/2010/main" val="90976659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900" decel="100000" fill="hold"/>
                                        <p:tgtEl>
                                          <p:spTgt spid="5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94446" y="0"/>
            <a:ext cx="2447152" cy="994611"/>
            <a:chOff x="394446" y="0"/>
            <a:chExt cx="2447152" cy="994611"/>
          </a:xfrm>
        </p:grpSpPr>
        <p:sp>
          <p:nvSpPr>
            <p:cNvPr id="30" name="文本框 29">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相关代码</a:t>
              </a:r>
            </a:p>
          </p:txBody>
        </p:sp>
        <p:grpSp>
          <p:nvGrpSpPr>
            <p:cNvPr id="32" name="组合 31"/>
            <p:cNvGrpSpPr/>
            <p:nvPr/>
          </p:nvGrpSpPr>
          <p:grpSpPr>
            <a:xfrm>
              <a:off x="394446" y="0"/>
              <a:ext cx="666734" cy="994611"/>
              <a:chOff x="514366" y="0"/>
              <a:chExt cx="666734" cy="994611"/>
            </a:xfrm>
          </p:grpSpPr>
          <p:sp>
            <p:nvSpPr>
              <p:cNvPr id="33" name="矩形 32"/>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2</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3" name="图片 2">
            <a:extLst>
              <a:ext uri="{FF2B5EF4-FFF2-40B4-BE49-F238E27FC236}">
                <a16:creationId xmlns:a16="http://schemas.microsoft.com/office/drawing/2014/main" id="{147BD0AB-42C9-BF51-009E-21722EF7331B}"/>
              </a:ext>
            </a:extLst>
          </p:cNvPr>
          <p:cNvPicPr>
            <a:picLocks noChangeAspect="1"/>
          </p:cNvPicPr>
          <p:nvPr/>
        </p:nvPicPr>
        <p:blipFill>
          <a:blip r:embed="rId3"/>
          <a:stretch>
            <a:fillRect/>
          </a:stretch>
        </p:blipFill>
        <p:spPr>
          <a:xfrm>
            <a:off x="229279" y="1151107"/>
            <a:ext cx="9784798" cy="4346244"/>
          </a:xfrm>
          <a:prstGeom prst="rect">
            <a:avLst/>
          </a:prstGeom>
        </p:spPr>
      </p:pic>
      <p:pic>
        <p:nvPicPr>
          <p:cNvPr id="4" name="图片 3">
            <a:extLst>
              <a:ext uri="{FF2B5EF4-FFF2-40B4-BE49-F238E27FC236}">
                <a16:creationId xmlns:a16="http://schemas.microsoft.com/office/drawing/2014/main" id="{21602132-CA67-9CF0-527C-9AF22A58620D}"/>
              </a:ext>
            </a:extLst>
          </p:cNvPr>
          <p:cNvPicPr>
            <a:picLocks noChangeAspect="1"/>
          </p:cNvPicPr>
          <p:nvPr/>
        </p:nvPicPr>
        <p:blipFill>
          <a:blip r:embed="rId4"/>
          <a:stretch>
            <a:fillRect/>
          </a:stretch>
        </p:blipFill>
        <p:spPr>
          <a:xfrm>
            <a:off x="0" y="1151107"/>
            <a:ext cx="9834225" cy="5685644"/>
          </a:xfrm>
          <a:prstGeom prst="rect">
            <a:avLst/>
          </a:prstGeom>
        </p:spPr>
      </p:pic>
    </p:spTree>
    <p:extLst>
      <p:ext uri="{BB962C8B-B14F-4D97-AF65-F5344CB8AC3E}">
        <p14:creationId xmlns:p14="http://schemas.microsoft.com/office/powerpoint/2010/main" val="3810354034"/>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94446" y="0"/>
            <a:ext cx="2447152" cy="994611"/>
            <a:chOff x="394446" y="0"/>
            <a:chExt cx="2447152" cy="994611"/>
          </a:xfrm>
        </p:grpSpPr>
        <p:sp>
          <p:nvSpPr>
            <p:cNvPr id="30" name="文本框 29">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相关代码</a:t>
              </a:r>
            </a:p>
          </p:txBody>
        </p:sp>
        <p:grpSp>
          <p:nvGrpSpPr>
            <p:cNvPr id="32" name="组合 31"/>
            <p:cNvGrpSpPr/>
            <p:nvPr/>
          </p:nvGrpSpPr>
          <p:grpSpPr>
            <a:xfrm>
              <a:off x="394446" y="0"/>
              <a:ext cx="666734" cy="994611"/>
              <a:chOff x="514366" y="0"/>
              <a:chExt cx="666734" cy="994611"/>
            </a:xfrm>
          </p:grpSpPr>
          <p:sp>
            <p:nvSpPr>
              <p:cNvPr id="33" name="矩形 32"/>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2</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7" name="图片 6">
            <a:extLst>
              <a:ext uri="{FF2B5EF4-FFF2-40B4-BE49-F238E27FC236}">
                <a16:creationId xmlns:a16="http://schemas.microsoft.com/office/drawing/2014/main" id="{7A06A73E-919A-706C-82EA-0DAA25BB21F4}"/>
              </a:ext>
            </a:extLst>
          </p:cNvPr>
          <p:cNvPicPr>
            <a:picLocks noChangeAspect="1"/>
          </p:cNvPicPr>
          <p:nvPr/>
        </p:nvPicPr>
        <p:blipFill>
          <a:blip r:embed="rId3"/>
          <a:stretch>
            <a:fillRect/>
          </a:stretch>
        </p:blipFill>
        <p:spPr>
          <a:xfrm>
            <a:off x="394446" y="994610"/>
            <a:ext cx="9599061" cy="5863389"/>
          </a:xfrm>
          <a:prstGeom prst="rect">
            <a:avLst/>
          </a:prstGeom>
        </p:spPr>
      </p:pic>
    </p:spTree>
    <p:extLst>
      <p:ext uri="{BB962C8B-B14F-4D97-AF65-F5344CB8AC3E}">
        <p14:creationId xmlns:p14="http://schemas.microsoft.com/office/powerpoint/2010/main" val="3037821546"/>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819913" y="3720573"/>
            <a:ext cx="6264967" cy="977575"/>
          </a:xfrm>
          <a:prstGeom prst="rect">
            <a:avLst/>
          </a:prstGeom>
          <a:noFill/>
        </p:spPr>
        <p:txBody>
          <a:bodyPr wrap="square" lIns="0" tIns="0" rIns="0" bIns="0" rtlCol="0">
            <a:spAutoFit/>
          </a:bodyPr>
          <a:lstStyle/>
          <a:p>
            <a:pPr>
              <a:lnSpc>
                <a:spcPct val="130000"/>
              </a:lnSpc>
            </a:pPr>
            <a:r>
              <a:rPr lang="zh-CN" altLang="en-US" sz="5400" b="1" dirty="0">
                <a:solidFill>
                  <a:srgbClr val="554B4F"/>
                </a:solidFill>
                <a:latin typeface="方正黑体简体" panose="02010601030101010101" pitchFamily="2" charset="-122"/>
                <a:ea typeface="方正黑体简体" panose="02010601030101010101" pitchFamily="2" charset="-122"/>
                <a:cs typeface="+mn-ea"/>
                <a:sym typeface="+mn-lt"/>
              </a:rPr>
              <a:t>缺陷检测</a:t>
            </a:r>
          </a:p>
        </p:txBody>
      </p:sp>
      <p:sp>
        <p:nvSpPr>
          <p:cNvPr id="11" name="矩形 10"/>
          <p:cNvSpPr/>
          <p:nvPr/>
        </p:nvSpPr>
        <p:spPr>
          <a:xfrm>
            <a:off x="9354" y="18289"/>
            <a:ext cx="12182645" cy="289636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4" name="矩形 13"/>
          <p:cNvSpPr/>
          <p:nvPr/>
        </p:nvSpPr>
        <p:spPr>
          <a:xfrm>
            <a:off x="1179690" y="963297"/>
            <a:ext cx="1845738" cy="4199253"/>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48"/>
          <p:cNvSpPr txBox="1"/>
          <p:nvPr/>
        </p:nvSpPr>
        <p:spPr>
          <a:xfrm>
            <a:off x="1179690" y="3095904"/>
            <a:ext cx="1845739" cy="2081852"/>
          </a:xfrm>
          <a:prstGeom prst="rect">
            <a:avLst/>
          </a:prstGeom>
          <a:noFill/>
        </p:spPr>
        <p:txBody>
          <a:bodyPr wrap="square" lIns="0" tIns="0" rIns="0" bIns="0" rtlCol="0">
            <a:spAutoFit/>
          </a:bodyPr>
          <a:lstStyle/>
          <a:p>
            <a:pPr algn="ctr">
              <a:lnSpc>
                <a:spcPct val="130000"/>
              </a:lnSpc>
            </a:pPr>
            <a:r>
              <a:rPr lang="en-US" altLang="zh-CN" sz="11500" dirty="0">
                <a:solidFill>
                  <a:schemeClr val="bg1"/>
                </a:solidFill>
                <a:latin typeface="方正黑体简体" panose="02010601030101010101" pitchFamily="2" charset="-122"/>
                <a:ea typeface="方正黑体简体" panose="02010601030101010101" pitchFamily="2" charset="-122"/>
                <a:cs typeface="+mn-ea"/>
                <a:sym typeface="+mn-lt"/>
              </a:rPr>
              <a:t>3</a:t>
            </a:r>
            <a:endParaRPr lang="zh-CN" altLang="en-US" sz="115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17" name="矩形 16"/>
          <p:cNvSpPr/>
          <p:nvPr/>
        </p:nvSpPr>
        <p:spPr>
          <a:xfrm>
            <a:off x="11059276" y="2715130"/>
            <a:ext cx="495300" cy="495300"/>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7979" y="4756150"/>
            <a:ext cx="640960" cy="640960"/>
          </a:xfrm>
          <a:prstGeom prst="rect">
            <a:avLst/>
          </a:prstGeom>
          <a:noFill/>
          <a:ln w="19050">
            <a:solidFill>
              <a:srgbClr val="FF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64409" y="5631308"/>
            <a:ext cx="217042" cy="217042"/>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3868618" y="5326833"/>
            <a:ext cx="6883121" cy="0"/>
          </a:xfrm>
          <a:prstGeom prst="line">
            <a:avLst/>
          </a:prstGeom>
          <a:ln>
            <a:solidFill>
              <a:srgbClr val="596784">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699032"/>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1250"/>
                            </p:stCondLst>
                            <p:childTnLst>
                              <p:par>
                                <p:cTn id="30" presetID="16" presetClass="entr" presetSubtype="21"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barn(inVertical)">
                                      <p:cBhvr>
                                        <p:cTn id="32" dur="500"/>
                                        <p:tgtEl>
                                          <p:spTgt spid="49"/>
                                        </p:tgtEl>
                                      </p:cBhvr>
                                    </p:animEffect>
                                  </p:childTnLst>
                                </p:cTn>
                              </p:par>
                            </p:childTnLst>
                          </p:cTn>
                        </p:par>
                        <p:par>
                          <p:cTn id="33" fill="hold">
                            <p:stCondLst>
                              <p:cond delay="1750"/>
                            </p:stCondLst>
                            <p:childTnLst>
                              <p:par>
                                <p:cTn id="34" presetID="22" presetClass="entr" presetSubtype="8"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1" grpId="0" animBg="1"/>
      <p:bldP spid="14" grpId="0" animBg="1"/>
      <p:bldP spid="16" grpId="0"/>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任意多边形 76"/>
          <p:cNvSpPr/>
          <p:nvPr/>
        </p:nvSpPr>
        <p:spPr>
          <a:xfrm>
            <a:off x="-1" y="2512386"/>
            <a:ext cx="6698255" cy="495759"/>
          </a:xfrm>
          <a:custGeom>
            <a:avLst/>
            <a:gdLst>
              <a:gd name="connsiteX0" fmla="*/ 0 w 6698255"/>
              <a:gd name="connsiteY0" fmla="*/ 0 h 495759"/>
              <a:gd name="connsiteX1" fmla="*/ 6202495 w 6698255"/>
              <a:gd name="connsiteY1" fmla="*/ 0 h 495759"/>
              <a:gd name="connsiteX2" fmla="*/ 6698255 w 6698255"/>
              <a:gd name="connsiteY2" fmla="*/ 495759 h 495759"/>
              <a:gd name="connsiteX3" fmla="*/ 0 w 6698255"/>
              <a:gd name="connsiteY3" fmla="*/ 495759 h 495759"/>
            </a:gdLst>
            <a:ahLst/>
            <a:cxnLst>
              <a:cxn ang="0">
                <a:pos x="connsiteX0" y="connsiteY0"/>
              </a:cxn>
              <a:cxn ang="0">
                <a:pos x="connsiteX1" y="connsiteY1"/>
              </a:cxn>
              <a:cxn ang="0">
                <a:pos x="connsiteX2" y="connsiteY2"/>
              </a:cxn>
              <a:cxn ang="0">
                <a:pos x="connsiteX3" y="connsiteY3"/>
              </a:cxn>
            </a:cxnLst>
            <a:rect l="l" t="t" r="r" b="b"/>
            <a:pathLst>
              <a:path w="6698255" h="495759">
                <a:moveTo>
                  <a:pt x="0" y="0"/>
                </a:moveTo>
                <a:lnTo>
                  <a:pt x="6202495" y="0"/>
                </a:lnTo>
                <a:lnTo>
                  <a:pt x="6698255" y="495759"/>
                </a:lnTo>
                <a:lnTo>
                  <a:pt x="0" y="495759"/>
                </a:lnTo>
                <a:close/>
              </a:path>
            </a:pathLst>
          </a:cu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77"/>
          <p:cNvSpPr/>
          <p:nvPr/>
        </p:nvSpPr>
        <p:spPr>
          <a:xfrm rot="5400000">
            <a:off x="5388253" y="3344624"/>
            <a:ext cx="2124238" cy="495759"/>
          </a:xfrm>
          <a:custGeom>
            <a:avLst/>
            <a:gdLst>
              <a:gd name="connsiteX0" fmla="*/ 0 w 2124238"/>
              <a:gd name="connsiteY0" fmla="*/ 495759 h 495759"/>
              <a:gd name="connsiteX1" fmla="*/ 0 w 2124238"/>
              <a:gd name="connsiteY1" fmla="*/ 477759 h 495759"/>
              <a:gd name="connsiteX2" fmla="*/ 477758 w 2124238"/>
              <a:gd name="connsiteY2" fmla="*/ 0 h 495759"/>
              <a:gd name="connsiteX3" fmla="*/ 1628482 w 2124238"/>
              <a:gd name="connsiteY3" fmla="*/ 0 h 495759"/>
              <a:gd name="connsiteX4" fmla="*/ 2124238 w 2124238"/>
              <a:gd name="connsiteY4" fmla="*/ 495757 h 495759"/>
              <a:gd name="connsiteX5" fmla="*/ 2124238 w 2124238"/>
              <a:gd name="connsiteY5" fmla="*/ 495759 h 49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238" h="495759">
                <a:moveTo>
                  <a:pt x="0" y="495759"/>
                </a:moveTo>
                <a:lnTo>
                  <a:pt x="0" y="477759"/>
                </a:lnTo>
                <a:lnTo>
                  <a:pt x="477758" y="0"/>
                </a:lnTo>
                <a:lnTo>
                  <a:pt x="1628482" y="0"/>
                </a:lnTo>
                <a:lnTo>
                  <a:pt x="2124238" y="495757"/>
                </a:lnTo>
                <a:lnTo>
                  <a:pt x="2124238" y="495759"/>
                </a:lnTo>
                <a:close/>
              </a:path>
            </a:pathLst>
          </a:cu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a:off x="3944039" y="4158863"/>
            <a:ext cx="2754215" cy="495759"/>
          </a:xfrm>
          <a:custGeom>
            <a:avLst/>
            <a:gdLst>
              <a:gd name="connsiteX0" fmla="*/ 495760 w 2754215"/>
              <a:gd name="connsiteY0" fmla="*/ 0 h 495759"/>
              <a:gd name="connsiteX1" fmla="*/ 2754215 w 2754215"/>
              <a:gd name="connsiteY1" fmla="*/ 0 h 495759"/>
              <a:gd name="connsiteX2" fmla="*/ 2258455 w 2754215"/>
              <a:gd name="connsiteY2" fmla="*/ 495759 h 495759"/>
              <a:gd name="connsiteX3" fmla="*/ 0 w 2754215"/>
              <a:gd name="connsiteY3" fmla="*/ 495759 h 495759"/>
            </a:gdLst>
            <a:ahLst/>
            <a:cxnLst>
              <a:cxn ang="0">
                <a:pos x="connsiteX0" y="connsiteY0"/>
              </a:cxn>
              <a:cxn ang="0">
                <a:pos x="connsiteX1" y="connsiteY1"/>
              </a:cxn>
              <a:cxn ang="0">
                <a:pos x="connsiteX2" y="connsiteY2"/>
              </a:cxn>
              <a:cxn ang="0">
                <a:pos x="connsiteX3" y="connsiteY3"/>
              </a:cxn>
            </a:cxnLst>
            <a:rect l="l" t="t" r="r" b="b"/>
            <a:pathLst>
              <a:path w="2754215" h="495759">
                <a:moveTo>
                  <a:pt x="495760" y="0"/>
                </a:moveTo>
                <a:lnTo>
                  <a:pt x="2754215" y="0"/>
                </a:lnTo>
                <a:lnTo>
                  <a:pt x="2258455" y="495759"/>
                </a:lnTo>
                <a:lnTo>
                  <a:pt x="0" y="495759"/>
                </a:lnTo>
                <a:close/>
              </a:path>
            </a:pathLst>
          </a:cu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79"/>
          <p:cNvSpPr/>
          <p:nvPr/>
        </p:nvSpPr>
        <p:spPr>
          <a:xfrm rot="5400000">
            <a:off x="3083713" y="5019188"/>
            <a:ext cx="2216406" cy="495759"/>
          </a:xfrm>
          <a:custGeom>
            <a:avLst/>
            <a:gdLst>
              <a:gd name="connsiteX0" fmla="*/ 0 w 2216406"/>
              <a:gd name="connsiteY0" fmla="*/ 0 h 495759"/>
              <a:gd name="connsiteX1" fmla="*/ 2216406 w 2216406"/>
              <a:gd name="connsiteY1" fmla="*/ 0 h 495759"/>
              <a:gd name="connsiteX2" fmla="*/ 2216406 w 2216406"/>
              <a:gd name="connsiteY2" fmla="*/ 0 h 495759"/>
              <a:gd name="connsiteX3" fmla="*/ 1720648 w 2216406"/>
              <a:gd name="connsiteY3" fmla="*/ 495759 h 495759"/>
              <a:gd name="connsiteX4" fmla="*/ 495758 w 2216406"/>
              <a:gd name="connsiteY4" fmla="*/ 495759 h 4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406" h="495759">
                <a:moveTo>
                  <a:pt x="0" y="0"/>
                </a:moveTo>
                <a:lnTo>
                  <a:pt x="2216406" y="0"/>
                </a:lnTo>
                <a:lnTo>
                  <a:pt x="2216406" y="0"/>
                </a:lnTo>
                <a:lnTo>
                  <a:pt x="1720648" y="495759"/>
                </a:lnTo>
                <a:lnTo>
                  <a:pt x="495758" y="495759"/>
                </a:lnTo>
                <a:close/>
              </a:path>
            </a:pathLst>
          </a:cu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80"/>
          <p:cNvSpPr/>
          <p:nvPr/>
        </p:nvSpPr>
        <p:spPr>
          <a:xfrm>
            <a:off x="3944037" y="5879511"/>
            <a:ext cx="8247963" cy="495759"/>
          </a:xfrm>
          <a:custGeom>
            <a:avLst/>
            <a:gdLst>
              <a:gd name="connsiteX0" fmla="*/ 0 w 8247963"/>
              <a:gd name="connsiteY0" fmla="*/ 0 h 495759"/>
              <a:gd name="connsiteX1" fmla="*/ 8247963 w 8247963"/>
              <a:gd name="connsiteY1" fmla="*/ 0 h 495759"/>
              <a:gd name="connsiteX2" fmla="*/ 8247963 w 8247963"/>
              <a:gd name="connsiteY2" fmla="*/ 495759 h 495759"/>
              <a:gd name="connsiteX3" fmla="*/ 495760 w 8247963"/>
              <a:gd name="connsiteY3" fmla="*/ 495759 h 495759"/>
            </a:gdLst>
            <a:ahLst/>
            <a:cxnLst>
              <a:cxn ang="0">
                <a:pos x="connsiteX0" y="connsiteY0"/>
              </a:cxn>
              <a:cxn ang="0">
                <a:pos x="connsiteX1" y="connsiteY1"/>
              </a:cxn>
              <a:cxn ang="0">
                <a:pos x="connsiteX2" y="connsiteY2"/>
              </a:cxn>
              <a:cxn ang="0">
                <a:pos x="connsiteX3" y="connsiteY3"/>
              </a:cxn>
            </a:cxnLst>
            <a:rect l="l" t="t" r="r" b="b"/>
            <a:pathLst>
              <a:path w="8247963" h="495759">
                <a:moveTo>
                  <a:pt x="0" y="0"/>
                </a:moveTo>
                <a:lnTo>
                  <a:pt x="8247963" y="0"/>
                </a:lnTo>
                <a:lnTo>
                  <a:pt x="8247963" y="495759"/>
                </a:lnTo>
                <a:lnTo>
                  <a:pt x="495760" y="495759"/>
                </a:lnTo>
                <a:close/>
              </a:path>
            </a:pathLst>
          </a:cu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右箭头 23"/>
          <p:cNvSpPr/>
          <p:nvPr/>
        </p:nvSpPr>
        <p:spPr>
          <a:xfrm>
            <a:off x="1966937" y="2643287"/>
            <a:ext cx="1382189" cy="233955"/>
          </a:xfrm>
          <a:custGeom>
            <a:avLst/>
            <a:gdLst>
              <a:gd name="connsiteX0" fmla="*/ 0 w 2049137"/>
              <a:gd name="connsiteY0" fmla="*/ 121158 h 484632"/>
              <a:gd name="connsiteX1" fmla="*/ 1806821 w 2049137"/>
              <a:gd name="connsiteY1" fmla="*/ 121158 h 484632"/>
              <a:gd name="connsiteX2" fmla="*/ 1806821 w 2049137"/>
              <a:gd name="connsiteY2" fmla="*/ 0 h 484632"/>
              <a:gd name="connsiteX3" fmla="*/ 2049137 w 2049137"/>
              <a:gd name="connsiteY3" fmla="*/ 242316 h 484632"/>
              <a:gd name="connsiteX4" fmla="*/ 1806821 w 2049137"/>
              <a:gd name="connsiteY4" fmla="*/ 484632 h 484632"/>
              <a:gd name="connsiteX5" fmla="*/ 1806821 w 2049137"/>
              <a:gd name="connsiteY5" fmla="*/ 363474 h 484632"/>
              <a:gd name="connsiteX6" fmla="*/ 0 w 2049137"/>
              <a:gd name="connsiteY6" fmla="*/ 363474 h 484632"/>
              <a:gd name="connsiteX7" fmla="*/ 0 w 2049137"/>
              <a:gd name="connsiteY7" fmla="*/ 121158 h 484632"/>
              <a:gd name="connsiteX0" fmla="*/ 0 w 2049137"/>
              <a:gd name="connsiteY0" fmla="*/ 363474 h 484632"/>
              <a:gd name="connsiteX1" fmla="*/ 1806821 w 2049137"/>
              <a:gd name="connsiteY1" fmla="*/ 121158 h 484632"/>
              <a:gd name="connsiteX2" fmla="*/ 1806821 w 2049137"/>
              <a:gd name="connsiteY2" fmla="*/ 0 h 484632"/>
              <a:gd name="connsiteX3" fmla="*/ 2049137 w 2049137"/>
              <a:gd name="connsiteY3" fmla="*/ 242316 h 484632"/>
              <a:gd name="connsiteX4" fmla="*/ 1806821 w 2049137"/>
              <a:gd name="connsiteY4" fmla="*/ 484632 h 484632"/>
              <a:gd name="connsiteX5" fmla="*/ 1806821 w 2049137"/>
              <a:gd name="connsiteY5" fmla="*/ 363474 h 484632"/>
              <a:gd name="connsiteX6" fmla="*/ 0 w 2049137"/>
              <a:gd name="connsiteY6" fmla="*/ 363474 h 484632"/>
              <a:gd name="connsiteX0" fmla="*/ 0 w 2079617"/>
              <a:gd name="connsiteY0" fmla="*/ 246634 h 484632"/>
              <a:gd name="connsiteX1" fmla="*/ 1837301 w 2079617"/>
              <a:gd name="connsiteY1" fmla="*/ 121158 h 484632"/>
              <a:gd name="connsiteX2" fmla="*/ 1837301 w 2079617"/>
              <a:gd name="connsiteY2" fmla="*/ 0 h 484632"/>
              <a:gd name="connsiteX3" fmla="*/ 2079617 w 2079617"/>
              <a:gd name="connsiteY3" fmla="*/ 242316 h 484632"/>
              <a:gd name="connsiteX4" fmla="*/ 1837301 w 2079617"/>
              <a:gd name="connsiteY4" fmla="*/ 484632 h 484632"/>
              <a:gd name="connsiteX5" fmla="*/ 1837301 w 2079617"/>
              <a:gd name="connsiteY5" fmla="*/ 363474 h 484632"/>
              <a:gd name="connsiteX6" fmla="*/ 0 w 2079617"/>
              <a:gd name="connsiteY6" fmla="*/ 246634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9617" h="484632">
                <a:moveTo>
                  <a:pt x="0" y="246634"/>
                </a:moveTo>
                <a:lnTo>
                  <a:pt x="1837301" y="121158"/>
                </a:lnTo>
                <a:lnTo>
                  <a:pt x="1837301" y="0"/>
                </a:lnTo>
                <a:lnTo>
                  <a:pt x="2079617" y="242316"/>
                </a:lnTo>
                <a:lnTo>
                  <a:pt x="1837301" y="484632"/>
                </a:lnTo>
                <a:lnTo>
                  <a:pt x="1837301" y="363474"/>
                </a:lnTo>
                <a:lnTo>
                  <a:pt x="0" y="246634"/>
                </a:lnTo>
                <a:close/>
              </a:path>
            </a:pathLst>
          </a:custGeom>
          <a:solidFill>
            <a:srgbClr val="FFB4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右箭头 23"/>
          <p:cNvSpPr/>
          <p:nvPr/>
        </p:nvSpPr>
        <p:spPr>
          <a:xfrm>
            <a:off x="8068018" y="6023112"/>
            <a:ext cx="1382189" cy="233955"/>
          </a:xfrm>
          <a:custGeom>
            <a:avLst/>
            <a:gdLst>
              <a:gd name="connsiteX0" fmla="*/ 0 w 2049137"/>
              <a:gd name="connsiteY0" fmla="*/ 121158 h 484632"/>
              <a:gd name="connsiteX1" fmla="*/ 1806821 w 2049137"/>
              <a:gd name="connsiteY1" fmla="*/ 121158 h 484632"/>
              <a:gd name="connsiteX2" fmla="*/ 1806821 w 2049137"/>
              <a:gd name="connsiteY2" fmla="*/ 0 h 484632"/>
              <a:gd name="connsiteX3" fmla="*/ 2049137 w 2049137"/>
              <a:gd name="connsiteY3" fmla="*/ 242316 h 484632"/>
              <a:gd name="connsiteX4" fmla="*/ 1806821 w 2049137"/>
              <a:gd name="connsiteY4" fmla="*/ 484632 h 484632"/>
              <a:gd name="connsiteX5" fmla="*/ 1806821 w 2049137"/>
              <a:gd name="connsiteY5" fmla="*/ 363474 h 484632"/>
              <a:gd name="connsiteX6" fmla="*/ 0 w 2049137"/>
              <a:gd name="connsiteY6" fmla="*/ 363474 h 484632"/>
              <a:gd name="connsiteX7" fmla="*/ 0 w 2049137"/>
              <a:gd name="connsiteY7" fmla="*/ 121158 h 484632"/>
              <a:gd name="connsiteX0" fmla="*/ 0 w 2049137"/>
              <a:gd name="connsiteY0" fmla="*/ 363474 h 484632"/>
              <a:gd name="connsiteX1" fmla="*/ 1806821 w 2049137"/>
              <a:gd name="connsiteY1" fmla="*/ 121158 h 484632"/>
              <a:gd name="connsiteX2" fmla="*/ 1806821 w 2049137"/>
              <a:gd name="connsiteY2" fmla="*/ 0 h 484632"/>
              <a:gd name="connsiteX3" fmla="*/ 2049137 w 2049137"/>
              <a:gd name="connsiteY3" fmla="*/ 242316 h 484632"/>
              <a:gd name="connsiteX4" fmla="*/ 1806821 w 2049137"/>
              <a:gd name="connsiteY4" fmla="*/ 484632 h 484632"/>
              <a:gd name="connsiteX5" fmla="*/ 1806821 w 2049137"/>
              <a:gd name="connsiteY5" fmla="*/ 363474 h 484632"/>
              <a:gd name="connsiteX6" fmla="*/ 0 w 2049137"/>
              <a:gd name="connsiteY6" fmla="*/ 363474 h 484632"/>
              <a:gd name="connsiteX0" fmla="*/ 0 w 2079617"/>
              <a:gd name="connsiteY0" fmla="*/ 246634 h 484632"/>
              <a:gd name="connsiteX1" fmla="*/ 1837301 w 2079617"/>
              <a:gd name="connsiteY1" fmla="*/ 121158 h 484632"/>
              <a:gd name="connsiteX2" fmla="*/ 1837301 w 2079617"/>
              <a:gd name="connsiteY2" fmla="*/ 0 h 484632"/>
              <a:gd name="connsiteX3" fmla="*/ 2079617 w 2079617"/>
              <a:gd name="connsiteY3" fmla="*/ 242316 h 484632"/>
              <a:gd name="connsiteX4" fmla="*/ 1837301 w 2079617"/>
              <a:gd name="connsiteY4" fmla="*/ 484632 h 484632"/>
              <a:gd name="connsiteX5" fmla="*/ 1837301 w 2079617"/>
              <a:gd name="connsiteY5" fmla="*/ 363474 h 484632"/>
              <a:gd name="connsiteX6" fmla="*/ 0 w 2079617"/>
              <a:gd name="connsiteY6" fmla="*/ 246634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9617" h="484632">
                <a:moveTo>
                  <a:pt x="0" y="246634"/>
                </a:moveTo>
                <a:lnTo>
                  <a:pt x="1837301" y="121158"/>
                </a:lnTo>
                <a:lnTo>
                  <a:pt x="1837301" y="0"/>
                </a:lnTo>
                <a:lnTo>
                  <a:pt x="2079617" y="242316"/>
                </a:lnTo>
                <a:lnTo>
                  <a:pt x="1837301" y="484632"/>
                </a:lnTo>
                <a:lnTo>
                  <a:pt x="1837301" y="363474"/>
                </a:lnTo>
                <a:lnTo>
                  <a:pt x="0" y="246634"/>
                </a:lnTo>
                <a:close/>
              </a:path>
            </a:pathLst>
          </a:custGeom>
          <a:solidFill>
            <a:srgbClr val="FFB4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3570773" y="1392110"/>
            <a:ext cx="3500745" cy="418191"/>
          </a:xfrm>
          <a:prstGeom prst="rect">
            <a:avLst/>
          </a:prstGeom>
        </p:spPr>
        <p:txBody>
          <a:bodyPr wrap="square">
            <a:spAutoFit/>
          </a:bodyPr>
          <a:lstStyle/>
          <a:p>
            <a:pPr defTabSz="1450940">
              <a:lnSpc>
                <a:spcPct val="150000"/>
              </a:lnSpc>
            </a:pPr>
            <a:r>
              <a:rPr lang="zh-CN" altLang="en-US" sz="1600" b="1" kern="0" dirty="0">
                <a:solidFill>
                  <a:schemeClr val="tx1">
                    <a:lumMod val="65000"/>
                    <a:lumOff val="35000"/>
                  </a:schemeClr>
                </a:solidFill>
                <a:latin typeface="微软雅黑" panose="020B0503020204020204" pitchFamily="34" charset="-122"/>
                <a:ea typeface="微软雅黑" panose="020B0503020204020204" pitchFamily="34" charset="-122"/>
              </a:rPr>
              <a:t>转换为</a:t>
            </a:r>
            <a:r>
              <a:rPr lang="en-US" altLang="zh-CN" sz="1600" b="1" kern="0" dirty="0">
                <a:solidFill>
                  <a:schemeClr val="tx1">
                    <a:lumMod val="65000"/>
                    <a:lumOff val="35000"/>
                  </a:schemeClr>
                </a:solidFill>
                <a:latin typeface="微软雅黑" panose="020B0503020204020204" pitchFamily="34" charset="-122"/>
                <a:ea typeface="微软雅黑" panose="020B0503020204020204" pitchFamily="34" charset="-122"/>
              </a:rPr>
              <a:t>HSV</a:t>
            </a:r>
            <a:r>
              <a:rPr lang="zh-CN" altLang="en-US" sz="1600" b="1" kern="0" dirty="0">
                <a:solidFill>
                  <a:schemeClr val="tx1">
                    <a:lumMod val="65000"/>
                    <a:lumOff val="35000"/>
                  </a:schemeClr>
                </a:solidFill>
                <a:latin typeface="微软雅黑" panose="020B0503020204020204" pitchFamily="34" charset="-122"/>
                <a:ea typeface="微软雅黑" panose="020B0503020204020204" pitchFamily="34" charset="-122"/>
              </a:rPr>
              <a:t>空间</a:t>
            </a:r>
            <a:endParaRPr lang="en-US" altLang="zh-CN" sz="16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5" name="矩形 84"/>
          <p:cNvSpPr/>
          <p:nvPr/>
        </p:nvSpPr>
        <p:spPr>
          <a:xfrm>
            <a:off x="6851517" y="2956059"/>
            <a:ext cx="3544777" cy="418191"/>
          </a:xfrm>
          <a:prstGeom prst="rect">
            <a:avLst/>
          </a:prstGeom>
        </p:spPr>
        <p:txBody>
          <a:bodyPr wrap="square">
            <a:spAutoFit/>
          </a:bodyPr>
          <a:lstStyle/>
          <a:p>
            <a:pPr defTabSz="1450940">
              <a:lnSpc>
                <a:spcPct val="150000"/>
              </a:lnSpc>
            </a:pPr>
            <a:r>
              <a:rPr lang="zh-CN" altLang="en-US" sz="1600" b="1" kern="0" dirty="0">
                <a:solidFill>
                  <a:schemeClr val="tx1">
                    <a:lumMod val="65000"/>
                    <a:lumOff val="35000"/>
                  </a:schemeClr>
                </a:solidFill>
                <a:latin typeface="微软雅黑" panose="020B0503020204020204" pitchFamily="34" charset="-122"/>
                <a:ea typeface="微软雅黑" panose="020B0503020204020204" pitchFamily="34" charset="-122"/>
              </a:rPr>
              <a:t>读取出铁锈</a:t>
            </a:r>
            <a:r>
              <a:rPr lang="en-US" altLang="zh-CN" sz="1600" b="1" kern="0" dirty="0">
                <a:solidFill>
                  <a:schemeClr val="tx1">
                    <a:lumMod val="65000"/>
                    <a:lumOff val="35000"/>
                  </a:schemeClr>
                </a:solidFill>
                <a:latin typeface="微软雅黑" panose="020B0503020204020204" pitchFamily="34" charset="-122"/>
                <a:ea typeface="微软雅黑" panose="020B0503020204020204" pitchFamily="34" charset="-122"/>
              </a:rPr>
              <a:t>HSV</a:t>
            </a:r>
            <a:r>
              <a:rPr lang="zh-CN" altLang="en-US" sz="1600" b="1" kern="0" dirty="0">
                <a:solidFill>
                  <a:schemeClr val="tx1">
                    <a:lumMod val="65000"/>
                    <a:lumOff val="35000"/>
                  </a:schemeClr>
                </a:solidFill>
                <a:latin typeface="微软雅黑" panose="020B0503020204020204" pitchFamily="34" charset="-122"/>
                <a:ea typeface="微软雅黑" panose="020B0503020204020204" pitchFamily="34" charset="-122"/>
              </a:rPr>
              <a:t>范围的图片</a:t>
            </a:r>
            <a:endParaRPr lang="en-US" altLang="zh-CN" sz="16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6" name="矩形 85"/>
          <p:cNvSpPr/>
          <p:nvPr/>
        </p:nvSpPr>
        <p:spPr>
          <a:xfrm>
            <a:off x="495862" y="4759235"/>
            <a:ext cx="3382109" cy="418191"/>
          </a:xfrm>
          <a:prstGeom prst="rect">
            <a:avLst/>
          </a:prstGeom>
        </p:spPr>
        <p:txBody>
          <a:bodyPr wrap="square">
            <a:spAutoFit/>
          </a:bodyPr>
          <a:lstStyle/>
          <a:p>
            <a:pPr algn="r" defTabSz="1450940">
              <a:lnSpc>
                <a:spcPct val="150000"/>
              </a:lnSpc>
            </a:pPr>
            <a:r>
              <a:rPr lang="zh-CN" altLang="en-US" sz="1600" b="1" kern="0" dirty="0">
                <a:solidFill>
                  <a:schemeClr val="tx1">
                    <a:lumMod val="65000"/>
                    <a:lumOff val="35000"/>
                  </a:schemeClr>
                </a:solidFill>
                <a:latin typeface="微软雅黑" panose="020B0503020204020204" pitchFamily="34" charset="-122"/>
                <a:ea typeface="微软雅黑" panose="020B0503020204020204" pitchFamily="34" charset="-122"/>
              </a:rPr>
              <a:t>查找轮廓</a:t>
            </a:r>
          </a:p>
        </p:txBody>
      </p:sp>
      <p:sp>
        <p:nvSpPr>
          <p:cNvPr id="87" name="矩形 86"/>
          <p:cNvSpPr/>
          <p:nvPr/>
        </p:nvSpPr>
        <p:spPr>
          <a:xfrm>
            <a:off x="8209760" y="5180424"/>
            <a:ext cx="3686186" cy="418191"/>
          </a:xfrm>
          <a:prstGeom prst="rect">
            <a:avLst/>
          </a:prstGeom>
        </p:spPr>
        <p:txBody>
          <a:bodyPr wrap="square">
            <a:spAutoFit/>
          </a:bodyPr>
          <a:lstStyle/>
          <a:p>
            <a:pPr defTabSz="1450940">
              <a:lnSpc>
                <a:spcPct val="150000"/>
              </a:lnSpc>
            </a:pPr>
            <a:r>
              <a:rPr lang="zh-CN" altLang="en-US" sz="1600" b="1" kern="0" dirty="0">
                <a:solidFill>
                  <a:schemeClr val="tx1">
                    <a:lumMod val="65000"/>
                    <a:lumOff val="35000"/>
                  </a:schemeClr>
                </a:solidFill>
                <a:latin typeface="微软雅黑" panose="020B0503020204020204" pitchFamily="34" charset="-122"/>
                <a:ea typeface="微软雅黑" panose="020B0503020204020204" pitchFamily="34" charset="-122"/>
              </a:rPr>
              <a:t>计算面积</a:t>
            </a:r>
            <a:endParaRPr lang="en-US" altLang="zh-CN" sz="16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94446" y="0"/>
            <a:ext cx="2447152" cy="994611"/>
            <a:chOff x="394446" y="0"/>
            <a:chExt cx="2447152" cy="994611"/>
          </a:xfrm>
        </p:grpSpPr>
        <p:sp>
          <p:nvSpPr>
            <p:cNvPr id="17" name="文本框 16">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铁锈检测</a:t>
              </a:r>
            </a:p>
          </p:txBody>
        </p:sp>
        <p:grpSp>
          <p:nvGrpSpPr>
            <p:cNvPr id="19" name="组合 18"/>
            <p:cNvGrpSpPr/>
            <p:nvPr/>
          </p:nvGrpSpPr>
          <p:grpSpPr>
            <a:xfrm>
              <a:off x="394446" y="0"/>
              <a:ext cx="666734" cy="994611"/>
              <a:chOff x="514366" y="0"/>
              <a:chExt cx="666734" cy="994611"/>
            </a:xfrm>
          </p:grpSpPr>
          <p:sp>
            <p:nvSpPr>
              <p:cNvPr id="20" name="矩形 19"/>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3</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spTree>
    <p:extLst>
      <p:ext uri="{BB962C8B-B14F-4D97-AF65-F5344CB8AC3E}">
        <p14:creationId xmlns:p14="http://schemas.microsoft.com/office/powerpoint/2010/main" val="4264983337"/>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750"/>
                                        <p:tgtEl>
                                          <p:spTgt spid="77"/>
                                        </p:tgtEl>
                                      </p:cBhvr>
                                    </p:animEffect>
                                  </p:childTnLst>
                                </p:cTn>
                              </p:par>
                              <p:par>
                                <p:cTn id="8" presetID="22" presetClass="entr" presetSubtype="1" fill="hold" grpId="0" nodeType="withEffect">
                                  <p:stCondLst>
                                    <p:cond delay="400"/>
                                  </p:stCondLst>
                                  <p:childTnLst>
                                    <p:set>
                                      <p:cBhvr>
                                        <p:cTn id="9" dur="1" fill="hold">
                                          <p:stCondLst>
                                            <p:cond delay="0"/>
                                          </p:stCondLst>
                                        </p:cTn>
                                        <p:tgtEl>
                                          <p:spTgt spid="78"/>
                                        </p:tgtEl>
                                        <p:attrNameLst>
                                          <p:attrName>style.visibility</p:attrName>
                                        </p:attrNameLst>
                                      </p:cBhvr>
                                      <p:to>
                                        <p:strVal val="visible"/>
                                      </p:to>
                                    </p:set>
                                    <p:animEffect transition="in" filter="wipe(up)">
                                      <p:cBhvr>
                                        <p:cTn id="10" dur="750"/>
                                        <p:tgtEl>
                                          <p:spTgt spid="78"/>
                                        </p:tgtEl>
                                      </p:cBhvr>
                                    </p:animEffect>
                                  </p:childTnLst>
                                </p:cTn>
                              </p:par>
                              <p:par>
                                <p:cTn id="11" presetID="22" presetClass="entr" presetSubtype="2" fill="hold" grpId="0" nodeType="withEffect">
                                  <p:stCondLst>
                                    <p:cond delay="800"/>
                                  </p:stCondLst>
                                  <p:childTnLst>
                                    <p:set>
                                      <p:cBhvr>
                                        <p:cTn id="12" dur="1" fill="hold">
                                          <p:stCondLst>
                                            <p:cond delay="0"/>
                                          </p:stCondLst>
                                        </p:cTn>
                                        <p:tgtEl>
                                          <p:spTgt spid="79"/>
                                        </p:tgtEl>
                                        <p:attrNameLst>
                                          <p:attrName>style.visibility</p:attrName>
                                        </p:attrNameLst>
                                      </p:cBhvr>
                                      <p:to>
                                        <p:strVal val="visible"/>
                                      </p:to>
                                    </p:set>
                                    <p:animEffect transition="in" filter="wipe(right)">
                                      <p:cBhvr>
                                        <p:cTn id="13" dur="750"/>
                                        <p:tgtEl>
                                          <p:spTgt spid="79"/>
                                        </p:tgtEl>
                                      </p:cBhvr>
                                    </p:animEffect>
                                  </p:childTnLst>
                                </p:cTn>
                              </p:par>
                              <p:par>
                                <p:cTn id="14" presetID="22" presetClass="entr" presetSubtype="1" fill="hold" grpId="0" nodeType="withEffect">
                                  <p:stCondLst>
                                    <p:cond delay="1200"/>
                                  </p:stCondLst>
                                  <p:childTnLst>
                                    <p:set>
                                      <p:cBhvr>
                                        <p:cTn id="15" dur="1" fill="hold">
                                          <p:stCondLst>
                                            <p:cond delay="0"/>
                                          </p:stCondLst>
                                        </p:cTn>
                                        <p:tgtEl>
                                          <p:spTgt spid="80"/>
                                        </p:tgtEl>
                                        <p:attrNameLst>
                                          <p:attrName>style.visibility</p:attrName>
                                        </p:attrNameLst>
                                      </p:cBhvr>
                                      <p:to>
                                        <p:strVal val="visible"/>
                                      </p:to>
                                    </p:set>
                                    <p:animEffect transition="in" filter="wipe(up)">
                                      <p:cBhvr>
                                        <p:cTn id="16" dur="750"/>
                                        <p:tgtEl>
                                          <p:spTgt spid="80"/>
                                        </p:tgtEl>
                                      </p:cBhvr>
                                    </p:animEffect>
                                  </p:childTnLst>
                                </p:cTn>
                              </p:par>
                              <p:par>
                                <p:cTn id="17" presetID="22" presetClass="entr" presetSubtype="8" fill="hold" grpId="0" nodeType="withEffect">
                                  <p:stCondLst>
                                    <p:cond delay="160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750"/>
                                        <p:tgtEl>
                                          <p:spTgt spid="81"/>
                                        </p:tgtEl>
                                      </p:cBhvr>
                                    </p:animEffect>
                                  </p:childTnLst>
                                </p:cTn>
                              </p:par>
                            </p:childTnLst>
                          </p:cTn>
                        </p:par>
                        <p:par>
                          <p:cTn id="20" fill="hold">
                            <p:stCondLst>
                              <p:cond delay="2350"/>
                            </p:stCondLst>
                            <p:childTnLst>
                              <p:par>
                                <p:cTn id="21" presetID="2" presetClass="entr" presetSubtype="8" fill="hold" grpId="0" nodeType="after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additive="base">
                                        <p:cTn id="23" dur="500" fill="hold"/>
                                        <p:tgtEl>
                                          <p:spTgt spid="82"/>
                                        </p:tgtEl>
                                        <p:attrNameLst>
                                          <p:attrName>ppt_x</p:attrName>
                                        </p:attrNameLst>
                                      </p:cBhvr>
                                      <p:tavLst>
                                        <p:tav tm="0">
                                          <p:val>
                                            <p:strVal val="0-#ppt_w/2"/>
                                          </p:val>
                                        </p:tav>
                                        <p:tav tm="100000">
                                          <p:val>
                                            <p:strVal val="#ppt_x"/>
                                          </p:val>
                                        </p:tav>
                                      </p:tavLst>
                                    </p:anim>
                                    <p:anim calcmode="lin" valueType="num">
                                      <p:cBhvr additive="base">
                                        <p:cTn id="24" dur="500" fill="hold"/>
                                        <p:tgtEl>
                                          <p:spTgt spid="8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anim calcmode="lin" valueType="num">
                                      <p:cBhvr additive="base">
                                        <p:cTn id="27" dur="500" fill="hold"/>
                                        <p:tgtEl>
                                          <p:spTgt spid="83"/>
                                        </p:tgtEl>
                                        <p:attrNameLst>
                                          <p:attrName>ppt_x</p:attrName>
                                        </p:attrNameLst>
                                      </p:cBhvr>
                                      <p:tavLst>
                                        <p:tav tm="0">
                                          <p:val>
                                            <p:strVal val="0-#ppt_w/2"/>
                                          </p:val>
                                        </p:tav>
                                        <p:tav tm="100000">
                                          <p:val>
                                            <p:strVal val="#ppt_x"/>
                                          </p:val>
                                        </p:tav>
                                      </p:tavLst>
                                    </p:anim>
                                    <p:anim calcmode="lin" valueType="num">
                                      <p:cBhvr additive="base">
                                        <p:cTn id="28" dur="500" fill="hold"/>
                                        <p:tgtEl>
                                          <p:spTgt spid="83"/>
                                        </p:tgtEl>
                                        <p:attrNameLst>
                                          <p:attrName>ppt_y</p:attrName>
                                        </p:attrNameLst>
                                      </p:cBhvr>
                                      <p:tavLst>
                                        <p:tav tm="0">
                                          <p:val>
                                            <p:strVal val="#ppt_y"/>
                                          </p:val>
                                        </p:tav>
                                        <p:tav tm="100000">
                                          <p:val>
                                            <p:strVal val="#ppt_y"/>
                                          </p:val>
                                        </p:tav>
                                      </p:tavLst>
                                    </p:anim>
                                  </p:childTnLst>
                                </p:cTn>
                              </p:par>
                            </p:childTnLst>
                          </p:cTn>
                        </p:par>
                        <p:par>
                          <p:cTn id="29" fill="hold">
                            <p:stCondLst>
                              <p:cond delay="2850"/>
                            </p:stCondLst>
                            <p:childTnLst>
                              <p:par>
                                <p:cTn id="30" presetID="22" presetClass="entr" presetSubtype="8"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left)">
                                      <p:cBhvr>
                                        <p:cTn id="32" dur="750"/>
                                        <p:tgtEl>
                                          <p:spTgt spid="84"/>
                                        </p:tgtEl>
                                      </p:cBhvr>
                                    </p:animEffect>
                                  </p:childTnLst>
                                </p:cTn>
                              </p:par>
                            </p:childTnLst>
                          </p:cTn>
                        </p:par>
                        <p:par>
                          <p:cTn id="33" fill="hold">
                            <p:stCondLst>
                              <p:cond delay="3600"/>
                            </p:stCondLst>
                            <p:childTnLst>
                              <p:par>
                                <p:cTn id="34" presetID="22" presetClass="entr" presetSubtype="8" fill="hold" grpId="0" nodeType="after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left)">
                                      <p:cBhvr>
                                        <p:cTn id="36" dur="750"/>
                                        <p:tgtEl>
                                          <p:spTgt spid="85"/>
                                        </p:tgtEl>
                                      </p:cBhvr>
                                    </p:animEffect>
                                  </p:childTnLst>
                                </p:cTn>
                              </p:par>
                            </p:childTnLst>
                          </p:cTn>
                        </p:par>
                        <p:par>
                          <p:cTn id="37" fill="hold">
                            <p:stCondLst>
                              <p:cond delay="4350"/>
                            </p:stCondLst>
                            <p:childTnLst>
                              <p:par>
                                <p:cTn id="38" presetID="22" presetClass="entr" presetSubtype="2" fill="hold" grpId="0" nodeType="after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wipe(right)">
                                      <p:cBhvr>
                                        <p:cTn id="40" dur="750"/>
                                        <p:tgtEl>
                                          <p:spTgt spid="86"/>
                                        </p:tgtEl>
                                      </p:cBhvr>
                                    </p:animEffect>
                                  </p:childTnLst>
                                </p:cTn>
                              </p:par>
                            </p:childTnLst>
                          </p:cTn>
                        </p:par>
                        <p:par>
                          <p:cTn id="41" fill="hold">
                            <p:stCondLst>
                              <p:cond delay="5100"/>
                            </p:stCondLst>
                            <p:childTnLst>
                              <p:par>
                                <p:cTn id="42" presetID="22" presetClass="entr" presetSubtype="8" fill="hold" grpId="0"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wipe(left)">
                                      <p:cBhvr>
                                        <p:cTn id="44" dur="75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3" grpId="0" animBg="1"/>
      <p:bldP spid="84" grpId="0"/>
      <p:bldP spid="85" grpId="0"/>
      <p:bldP spid="86" grpId="0"/>
      <p:bldP spid="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3160567" y="3438144"/>
            <a:ext cx="903143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355" y="18289"/>
            <a:ext cx="3287318" cy="683971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 name="Freeform 5"/>
          <p:cNvSpPr>
            <a:spLocks/>
          </p:cNvSpPr>
          <p:nvPr/>
        </p:nvSpPr>
        <p:spPr bwMode="auto">
          <a:xfrm>
            <a:off x="2166000" y="1454763"/>
            <a:ext cx="2011680" cy="3966763"/>
          </a:xfrm>
          <a:custGeom>
            <a:avLst/>
            <a:gdLst>
              <a:gd name="T0" fmla="*/ 1531 w 4760"/>
              <a:gd name="T1" fmla="*/ 0 h 1417"/>
              <a:gd name="T2" fmla="*/ 0 w 4760"/>
              <a:gd name="T3" fmla="*/ 0 h 1417"/>
              <a:gd name="T4" fmla="*/ 0 w 4760"/>
              <a:gd name="T5" fmla="*/ 1417 h 1417"/>
              <a:gd name="T6" fmla="*/ 4760 w 4760"/>
              <a:gd name="T7" fmla="*/ 1417 h 1417"/>
              <a:gd name="T8" fmla="*/ 4760 w 4760"/>
              <a:gd name="T9" fmla="*/ 0 h 1417"/>
              <a:gd name="T10" fmla="*/ 3230 w 4760"/>
              <a:gd name="T11" fmla="*/ 0 h 1417"/>
            </a:gdLst>
            <a:ahLst/>
            <a:cxnLst>
              <a:cxn ang="0">
                <a:pos x="T0" y="T1"/>
              </a:cxn>
              <a:cxn ang="0">
                <a:pos x="T2" y="T3"/>
              </a:cxn>
              <a:cxn ang="0">
                <a:pos x="T4" y="T5"/>
              </a:cxn>
              <a:cxn ang="0">
                <a:pos x="T6" y="T7"/>
              </a:cxn>
              <a:cxn ang="0">
                <a:pos x="T8" y="T9"/>
              </a:cxn>
              <a:cxn ang="0">
                <a:pos x="T10" y="T11"/>
              </a:cxn>
            </a:cxnLst>
            <a:rect l="0" t="0" r="r" b="b"/>
            <a:pathLst>
              <a:path w="4760" h="1417">
                <a:moveTo>
                  <a:pt x="1531" y="0"/>
                </a:moveTo>
                <a:lnTo>
                  <a:pt x="0" y="0"/>
                </a:lnTo>
                <a:lnTo>
                  <a:pt x="0" y="1417"/>
                </a:lnTo>
                <a:lnTo>
                  <a:pt x="4760" y="1417"/>
                </a:lnTo>
                <a:lnTo>
                  <a:pt x="4760" y="0"/>
                </a:lnTo>
                <a:lnTo>
                  <a:pt x="3230" y="0"/>
                </a:lnTo>
              </a:path>
            </a:pathLst>
          </a:custGeom>
          <a:solidFill>
            <a:srgbClr val="596784">
              <a:alpha val="89804"/>
            </a:srgbClr>
          </a:solidFill>
          <a:ln w="19050" cap="flat">
            <a:noFill/>
            <a:prstDash val="solid"/>
            <a:miter lim="800000"/>
            <a:headEnd/>
            <a:tailEnd/>
          </a:ln>
        </p:spPr>
        <p:txBody>
          <a:bodyPr vert="horz" wrap="square" lIns="91435" tIns="45717" rIns="91435" bIns="45717" numCol="1" anchor="t" anchorCtr="0" compatLnSpc="1">
            <a:prstTxWarp prst="textNoShape">
              <a:avLst/>
            </a:prstTxWarp>
          </a:bodyPr>
          <a:lstStyle/>
          <a:p>
            <a:pPr>
              <a:lnSpc>
                <a:spcPct val="130000"/>
              </a:lnSpc>
            </a:pPr>
            <a:endPar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TextBox 148"/>
          <p:cNvSpPr txBox="1"/>
          <p:nvPr/>
        </p:nvSpPr>
        <p:spPr>
          <a:xfrm>
            <a:off x="2744872" y="2390495"/>
            <a:ext cx="1402226" cy="2123658"/>
          </a:xfrm>
          <a:prstGeom prst="rect">
            <a:avLst/>
          </a:prstGeom>
          <a:noFill/>
        </p:spPr>
        <p:txBody>
          <a:bodyPr wrap="square" rtlCol="0">
            <a:spAutoFit/>
          </a:bodyPr>
          <a:lstStyle/>
          <a:p>
            <a:pPr algn="ctr"/>
            <a:r>
              <a:rPr lang="zh-CN" altLang="en-US" sz="6600" cap="all" spc="300" dirty="0">
                <a:solidFill>
                  <a:schemeClr val="bg1"/>
                </a:solidFill>
                <a:latin typeface="方正黑体简体" panose="02010601030101010101" pitchFamily="2" charset="-122"/>
                <a:ea typeface="方正黑体简体" panose="02010601030101010101" pitchFamily="2" charset="-122"/>
                <a:cs typeface="+mn-ea"/>
                <a:sym typeface="+mn-lt"/>
              </a:rPr>
              <a:t>目</a:t>
            </a:r>
            <a:endParaRPr lang="en-US" altLang="zh-CN" sz="6600" cap="all" spc="300" dirty="0">
              <a:solidFill>
                <a:schemeClr val="bg1"/>
              </a:solidFill>
              <a:latin typeface="方正黑体简体" panose="02010601030101010101" pitchFamily="2" charset="-122"/>
              <a:ea typeface="方正黑体简体" panose="02010601030101010101" pitchFamily="2" charset="-122"/>
              <a:cs typeface="+mn-ea"/>
              <a:sym typeface="+mn-lt"/>
            </a:endParaRPr>
          </a:p>
          <a:p>
            <a:pPr algn="ctr"/>
            <a:r>
              <a:rPr lang="zh-CN" altLang="en-US" sz="6600" cap="all" spc="300" dirty="0">
                <a:solidFill>
                  <a:schemeClr val="bg1"/>
                </a:solidFill>
                <a:latin typeface="方正黑体简体" panose="02010601030101010101" pitchFamily="2" charset="-122"/>
                <a:ea typeface="方正黑体简体" panose="02010601030101010101" pitchFamily="2" charset="-122"/>
                <a:cs typeface="+mn-ea"/>
                <a:sym typeface="+mn-lt"/>
              </a:rPr>
              <a:t>录</a:t>
            </a:r>
            <a:endParaRPr lang="en-US" altLang="zh-CN" sz="6600" cap="all" spc="3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17" name="矩形 16"/>
          <p:cNvSpPr/>
          <p:nvPr/>
        </p:nvSpPr>
        <p:spPr>
          <a:xfrm rot="5400000">
            <a:off x="1216925" y="2980281"/>
            <a:ext cx="2994731" cy="892552"/>
          </a:xfrm>
          <a:prstGeom prst="rect">
            <a:avLst/>
          </a:prstGeom>
        </p:spPr>
        <p:txBody>
          <a:bodyPr wrap="none">
            <a:spAutoFit/>
          </a:bodyPr>
          <a:lstStyle/>
          <a:p>
            <a:pPr algn="ctr">
              <a:lnSpc>
                <a:spcPct val="130000"/>
              </a:lnSpc>
            </a:pPr>
            <a:r>
              <a:rPr lang="en-US" altLang="zh-CN" sz="4000" cap="all" dirty="0">
                <a:solidFill>
                  <a:schemeClr val="bg1"/>
                </a:solidFill>
                <a:latin typeface="方正黑体简体" panose="02010601030101010101" pitchFamily="2" charset="-122"/>
                <a:ea typeface="方正黑体简体" panose="02010601030101010101" pitchFamily="2" charset="-122"/>
                <a:cs typeface="+mn-ea"/>
                <a:sym typeface="+mn-lt"/>
              </a:rPr>
              <a:t>contents</a:t>
            </a:r>
            <a:endParaRPr lang="zh-CN" altLang="en-US" sz="4000" cap="all"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nvGrpSpPr>
          <p:cNvPr id="24" name="组合 23"/>
          <p:cNvGrpSpPr/>
          <p:nvPr/>
        </p:nvGrpSpPr>
        <p:grpSpPr>
          <a:xfrm>
            <a:off x="4544127" y="2345359"/>
            <a:ext cx="1422184" cy="1238187"/>
            <a:chOff x="4705138" y="2345359"/>
            <a:chExt cx="1422184" cy="1238187"/>
          </a:xfrm>
        </p:grpSpPr>
        <p:sp>
          <p:nvSpPr>
            <p:cNvPr id="21" name="椭圆 20"/>
            <p:cNvSpPr/>
            <p:nvPr/>
          </p:nvSpPr>
          <p:spPr>
            <a:xfrm>
              <a:off x="5262084" y="3292741"/>
              <a:ext cx="290805" cy="290805"/>
            </a:xfrm>
            <a:prstGeom prst="ellipse">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b="1" dirty="0">
                  <a:latin typeface="方正黑体简体" panose="02010601030101010101" pitchFamily="2" charset="-122"/>
                  <a:ea typeface="方正黑体简体" panose="02010601030101010101" pitchFamily="2" charset="-122"/>
                </a:rPr>
                <a:t>01</a:t>
              </a:r>
              <a:endParaRPr lang="zh-CN" altLang="en-US" sz="1200" b="1" dirty="0">
                <a:latin typeface="方正黑体简体" panose="02010601030101010101" pitchFamily="2" charset="-122"/>
                <a:ea typeface="方正黑体简体" panose="02010601030101010101" pitchFamily="2" charset="-122"/>
              </a:endParaRPr>
            </a:p>
          </p:txBody>
        </p:sp>
        <p:sp>
          <p:nvSpPr>
            <p:cNvPr id="6" name="矩形 5"/>
            <p:cNvSpPr/>
            <p:nvPr/>
          </p:nvSpPr>
          <p:spPr>
            <a:xfrm>
              <a:off x="4705138" y="2345359"/>
              <a:ext cx="1422184" cy="461665"/>
            </a:xfrm>
            <a:prstGeom prst="rect">
              <a:avLst/>
            </a:prstGeom>
            <a:noFill/>
            <a:effectLst/>
          </p:spPr>
          <p:txBody>
            <a:bodyPr wrap="none">
              <a:spAutoFit/>
            </a:bodyPr>
            <a:lstStyle/>
            <a:p>
              <a:pPr algn="l">
                <a:spcBef>
                  <a:spcPts val="1200"/>
                </a:spcBef>
                <a:spcAft>
                  <a:spcPts val="300"/>
                </a:spcAft>
              </a:pPr>
              <a:r>
                <a:rPr lang="zh-CN" altLang="zh-CN" sz="2400" b="1" kern="100" dirty="0">
                  <a:effectLst/>
                  <a:latin typeface="Cambria" panose="02040503050406030204" pitchFamily="18" charset="0"/>
                  <a:ea typeface="黑体" panose="02010609060101010101" pitchFamily="49" charset="-122"/>
                  <a:cs typeface="Times New Roman" panose="02020603050405020304" pitchFamily="18" charset="0"/>
                </a:rPr>
                <a:t>距离检测</a:t>
              </a:r>
              <a:endParaRPr lang="zh-CN" altLang="zh-CN" sz="2400" b="1" kern="100" dirty="0">
                <a:effectLst/>
                <a:latin typeface="Cambria" panose="02040503050406030204" pitchFamily="18" charset="0"/>
                <a:ea typeface="宋体" panose="02010600030101010101" pitchFamily="2" charset="-122"/>
                <a:cs typeface="Times New Roman" panose="02020603050405020304" pitchFamily="18" charset="0"/>
              </a:endParaRPr>
            </a:p>
          </p:txBody>
        </p:sp>
      </p:grpSp>
      <p:grpSp>
        <p:nvGrpSpPr>
          <p:cNvPr id="25" name="组合 24"/>
          <p:cNvGrpSpPr/>
          <p:nvPr/>
        </p:nvGrpSpPr>
        <p:grpSpPr>
          <a:xfrm>
            <a:off x="5994556" y="3292741"/>
            <a:ext cx="1415772" cy="1046524"/>
            <a:chOff x="4696394" y="3292741"/>
            <a:chExt cx="1415772" cy="1046524"/>
          </a:xfrm>
        </p:grpSpPr>
        <p:sp>
          <p:nvSpPr>
            <p:cNvPr id="26" name="椭圆 25"/>
            <p:cNvSpPr/>
            <p:nvPr/>
          </p:nvSpPr>
          <p:spPr>
            <a:xfrm>
              <a:off x="5262084" y="3292741"/>
              <a:ext cx="290805" cy="290805"/>
            </a:xfrm>
            <a:prstGeom prst="ellipse">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b="1" dirty="0">
                  <a:latin typeface="方正黑体简体" panose="02010601030101010101" pitchFamily="2" charset="-122"/>
                  <a:ea typeface="方正黑体简体" panose="02010601030101010101" pitchFamily="2" charset="-122"/>
                </a:rPr>
                <a:t>02</a:t>
              </a:r>
              <a:endParaRPr lang="zh-CN" altLang="en-US" sz="1200" b="1" dirty="0">
                <a:latin typeface="方正黑体简体" panose="02010601030101010101" pitchFamily="2" charset="-122"/>
                <a:ea typeface="方正黑体简体" panose="02010601030101010101" pitchFamily="2" charset="-122"/>
              </a:endParaRPr>
            </a:p>
          </p:txBody>
        </p:sp>
        <p:sp>
          <p:nvSpPr>
            <p:cNvPr id="28" name="矩形 27"/>
            <p:cNvSpPr/>
            <p:nvPr/>
          </p:nvSpPr>
          <p:spPr>
            <a:xfrm>
              <a:off x="4696394" y="3813608"/>
              <a:ext cx="1415772" cy="525657"/>
            </a:xfrm>
            <a:prstGeom prst="rect">
              <a:avLst/>
            </a:prstGeom>
            <a:noFill/>
            <a:effectLst/>
          </p:spPr>
          <p:txBody>
            <a:bodyPr wrap="none">
              <a:spAutoFit/>
            </a:bodyPr>
            <a:lstStyle/>
            <a:p>
              <a:pPr fontAlgn="auto">
                <a:lnSpc>
                  <a:spcPct val="130000"/>
                </a:lnSpc>
                <a:defRPr/>
              </a:pPr>
              <a:r>
                <a:rPr lang="zh-CN" altLang="en-US" sz="2400" b="1" dirty="0">
                  <a:solidFill>
                    <a:srgbClr val="554B4F"/>
                  </a:solidFill>
                  <a:latin typeface="方正黑体简体" panose="02010601030101010101" pitchFamily="2" charset="-122"/>
                  <a:ea typeface="方正黑体简体" panose="02010601030101010101" pitchFamily="2" charset="-122"/>
                  <a:cs typeface="+mn-ea"/>
                  <a:sym typeface="+mn-lt"/>
                </a:rPr>
                <a:t>字符识别</a:t>
              </a:r>
            </a:p>
          </p:txBody>
        </p:sp>
      </p:grpSp>
      <p:grpSp>
        <p:nvGrpSpPr>
          <p:cNvPr id="30" name="组合 29"/>
          <p:cNvGrpSpPr/>
          <p:nvPr/>
        </p:nvGrpSpPr>
        <p:grpSpPr>
          <a:xfrm>
            <a:off x="7676283" y="2267769"/>
            <a:ext cx="1415772" cy="1315777"/>
            <a:chOff x="4696394" y="2267769"/>
            <a:chExt cx="1415772" cy="1315777"/>
          </a:xfrm>
        </p:grpSpPr>
        <p:sp>
          <p:nvSpPr>
            <p:cNvPr id="31" name="椭圆 30"/>
            <p:cNvSpPr/>
            <p:nvPr/>
          </p:nvSpPr>
          <p:spPr>
            <a:xfrm>
              <a:off x="5262084" y="3292741"/>
              <a:ext cx="290805" cy="290805"/>
            </a:xfrm>
            <a:prstGeom prst="ellipse">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b="1" dirty="0">
                  <a:latin typeface="方正黑体简体" panose="02010601030101010101" pitchFamily="2" charset="-122"/>
                  <a:ea typeface="方正黑体简体" panose="02010601030101010101" pitchFamily="2" charset="-122"/>
                </a:rPr>
                <a:t>03</a:t>
              </a:r>
              <a:endParaRPr lang="zh-CN" altLang="en-US" sz="1200" b="1" dirty="0">
                <a:latin typeface="方正黑体简体" panose="02010601030101010101" pitchFamily="2" charset="-122"/>
                <a:ea typeface="方正黑体简体" panose="02010601030101010101" pitchFamily="2" charset="-122"/>
              </a:endParaRPr>
            </a:p>
          </p:txBody>
        </p:sp>
        <p:sp>
          <p:nvSpPr>
            <p:cNvPr id="33" name="矩形 32"/>
            <p:cNvSpPr/>
            <p:nvPr/>
          </p:nvSpPr>
          <p:spPr>
            <a:xfrm>
              <a:off x="4696394" y="2267769"/>
              <a:ext cx="1415772" cy="525657"/>
            </a:xfrm>
            <a:prstGeom prst="rect">
              <a:avLst/>
            </a:prstGeom>
            <a:noFill/>
            <a:effectLst/>
          </p:spPr>
          <p:txBody>
            <a:bodyPr wrap="none">
              <a:spAutoFit/>
            </a:bodyPr>
            <a:lstStyle/>
            <a:p>
              <a:pPr fontAlgn="auto">
                <a:lnSpc>
                  <a:spcPct val="130000"/>
                </a:lnSpc>
                <a:defRPr/>
              </a:pPr>
              <a:r>
                <a:rPr lang="zh-CN" altLang="en-US" sz="2400" b="1" dirty="0">
                  <a:solidFill>
                    <a:srgbClr val="554B4F"/>
                  </a:solidFill>
                  <a:latin typeface="方正黑体简体" panose="02010601030101010101" pitchFamily="2" charset="-122"/>
                  <a:ea typeface="方正黑体简体" panose="02010601030101010101" pitchFamily="2" charset="-122"/>
                  <a:cs typeface="+mn-ea"/>
                  <a:sym typeface="+mn-lt"/>
                </a:rPr>
                <a:t>缺陷检测</a:t>
              </a:r>
            </a:p>
          </p:txBody>
        </p:sp>
      </p:grpSp>
      <p:grpSp>
        <p:nvGrpSpPr>
          <p:cNvPr id="35" name="组合 34"/>
          <p:cNvGrpSpPr/>
          <p:nvPr/>
        </p:nvGrpSpPr>
        <p:grpSpPr>
          <a:xfrm>
            <a:off x="9362998" y="3292741"/>
            <a:ext cx="1326004" cy="1001645"/>
            <a:chOff x="4696394" y="3292741"/>
            <a:chExt cx="1326004" cy="1001645"/>
          </a:xfrm>
        </p:grpSpPr>
        <p:sp>
          <p:nvSpPr>
            <p:cNvPr id="36" name="椭圆 35"/>
            <p:cNvSpPr/>
            <p:nvPr/>
          </p:nvSpPr>
          <p:spPr>
            <a:xfrm>
              <a:off x="5262084" y="3292741"/>
              <a:ext cx="290805" cy="290805"/>
            </a:xfrm>
            <a:prstGeom prst="ellipse">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b="1" dirty="0">
                  <a:latin typeface="方正黑体简体" panose="02010601030101010101" pitchFamily="2" charset="-122"/>
                  <a:ea typeface="方正黑体简体" panose="02010601030101010101" pitchFamily="2" charset="-122"/>
                </a:rPr>
                <a:t>04</a:t>
              </a:r>
              <a:endParaRPr lang="zh-CN" altLang="en-US" sz="1200" b="1" dirty="0">
                <a:latin typeface="方正黑体简体" panose="02010601030101010101" pitchFamily="2" charset="-122"/>
                <a:ea typeface="方正黑体简体" panose="02010601030101010101" pitchFamily="2" charset="-122"/>
              </a:endParaRPr>
            </a:p>
          </p:txBody>
        </p:sp>
        <p:sp>
          <p:nvSpPr>
            <p:cNvPr id="38" name="矩形 37"/>
            <p:cNvSpPr/>
            <p:nvPr/>
          </p:nvSpPr>
          <p:spPr>
            <a:xfrm>
              <a:off x="4696394" y="3768729"/>
              <a:ext cx="1326004" cy="525657"/>
            </a:xfrm>
            <a:prstGeom prst="rect">
              <a:avLst/>
            </a:prstGeom>
            <a:noFill/>
            <a:effectLst/>
          </p:spPr>
          <p:txBody>
            <a:bodyPr wrap="none">
              <a:spAutoFit/>
            </a:bodyPr>
            <a:lstStyle/>
            <a:p>
              <a:pPr fontAlgn="auto">
                <a:lnSpc>
                  <a:spcPct val="130000"/>
                </a:lnSpc>
                <a:defRPr/>
              </a:pPr>
              <a:r>
                <a:rPr lang="en-US" altLang="zh-CN" sz="2400" b="1" dirty="0">
                  <a:solidFill>
                    <a:srgbClr val="554B4F"/>
                  </a:solidFill>
                  <a:latin typeface="方正黑体简体" panose="02010601030101010101" pitchFamily="2" charset="-122"/>
                  <a:ea typeface="方正黑体简体" panose="02010601030101010101" pitchFamily="2" charset="-122"/>
                  <a:cs typeface="+mn-ea"/>
                  <a:sym typeface="+mn-lt"/>
                </a:rPr>
                <a:t>Gui</a:t>
              </a:r>
              <a:r>
                <a:rPr lang="zh-CN" altLang="en-US" sz="2400" b="1" dirty="0">
                  <a:solidFill>
                    <a:srgbClr val="554B4F"/>
                  </a:solidFill>
                  <a:latin typeface="方正黑体简体" panose="02010601030101010101" pitchFamily="2" charset="-122"/>
                  <a:ea typeface="方正黑体简体" panose="02010601030101010101" pitchFamily="2" charset="-122"/>
                  <a:cs typeface="+mn-ea"/>
                  <a:sym typeface="+mn-lt"/>
                </a:rPr>
                <a:t>设计</a:t>
              </a:r>
              <a:endParaRPr lang="en-US" altLang="zh-CN" sz="2400" b="1" dirty="0">
                <a:solidFill>
                  <a:srgbClr val="554B4F"/>
                </a:solidFill>
                <a:latin typeface="方正黑体简体" panose="02010601030101010101" pitchFamily="2" charset="-122"/>
                <a:ea typeface="方正黑体简体" panose="02010601030101010101" pitchFamily="2" charset="-122"/>
                <a:cs typeface="+mn-ea"/>
                <a:sym typeface="+mn-lt"/>
              </a:endParaRPr>
            </a:p>
          </p:txBody>
        </p:sp>
      </p:grpSp>
      <p:grpSp>
        <p:nvGrpSpPr>
          <p:cNvPr id="2" name="组合 1">
            <a:extLst>
              <a:ext uri="{FF2B5EF4-FFF2-40B4-BE49-F238E27FC236}">
                <a16:creationId xmlns:a16="http://schemas.microsoft.com/office/drawing/2014/main" id="{FCDC149F-FFD0-2B41-1E46-03D4CA9522AE}"/>
              </a:ext>
            </a:extLst>
          </p:cNvPr>
          <p:cNvGrpSpPr/>
          <p:nvPr/>
        </p:nvGrpSpPr>
        <p:grpSpPr>
          <a:xfrm>
            <a:off x="10482977" y="2257093"/>
            <a:ext cx="1723549" cy="1315778"/>
            <a:chOff x="4545711" y="2267768"/>
            <a:chExt cx="1723549" cy="1315778"/>
          </a:xfrm>
        </p:grpSpPr>
        <p:sp>
          <p:nvSpPr>
            <p:cNvPr id="3" name="椭圆 2">
              <a:extLst>
                <a:ext uri="{FF2B5EF4-FFF2-40B4-BE49-F238E27FC236}">
                  <a16:creationId xmlns:a16="http://schemas.microsoft.com/office/drawing/2014/main" id="{D773EC45-ED18-82B9-4D1D-193E7C29BA98}"/>
                </a:ext>
              </a:extLst>
            </p:cNvPr>
            <p:cNvSpPr/>
            <p:nvPr/>
          </p:nvSpPr>
          <p:spPr>
            <a:xfrm>
              <a:off x="5262084" y="3292741"/>
              <a:ext cx="290805" cy="290805"/>
            </a:xfrm>
            <a:prstGeom prst="ellipse">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b="1" dirty="0">
                  <a:latin typeface="方正黑体简体" panose="02010601030101010101" pitchFamily="2" charset="-122"/>
                  <a:ea typeface="方正黑体简体" panose="02010601030101010101" pitchFamily="2" charset="-122"/>
                </a:rPr>
                <a:t>05</a:t>
              </a:r>
              <a:endParaRPr lang="zh-CN" altLang="en-US" sz="1200" b="1" dirty="0">
                <a:latin typeface="方正黑体简体" panose="02010601030101010101" pitchFamily="2" charset="-122"/>
                <a:ea typeface="方正黑体简体" panose="02010601030101010101" pitchFamily="2" charset="-122"/>
              </a:endParaRPr>
            </a:p>
          </p:txBody>
        </p:sp>
        <p:sp>
          <p:nvSpPr>
            <p:cNvPr id="5" name="矩形 4">
              <a:extLst>
                <a:ext uri="{FF2B5EF4-FFF2-40B4-BE49-F238E27FC236}">
                  <a16:creationId xmlns:a16="http://schemas.microsoft.com/office/drawing/2014/main" id="{7EB6A768-F66B-2463-E807-DDC30B086AAA}"/>
                </a:ext>
              </a:extLst>
            </p:cNvPr>
            <p:cNvSpPr/>
            <p:nvPr/>
          </p:nvSpPr>
          <p:spPr>
            <a:xfrm>
              <a:off x="4545711" y="2267768"/>
              <a:ext cx="1723549" cy="525657"/>
            </a:xfrm>
            <a:prstGeom prst="rect">
              <a:avLst/>
            </a:prstGeom>
            <a:noFill/>
            <a:effectLst/>
          </p:spPr>
          <p:txBody>
            <a:bodyPr wrap="none">
              <a:spAutoFit/>
            </a:bodyPr>
            <a:lstStyle/>
            <a:p>
              <a:pPr fontAlgn="auto">
                <a:lnSpc>
                  <a:spcPct val="130000"/>
                </a:lnSpc>
                <a:defRPr/>
              </a:pPr>
              <a:r>
                <a:rPr lang="zh-CN" altLang="en-US" sz="2400" b="1" dirty="0">
                  <a:solidFill>
                    <a:srgbClr val="554B4F"/>
                  </a:solidFill>
                  <a:latin typeface="方正黑体简体" panose="02010601030101010101" pitchFamily="2" charset="-122"/>
                  <a:ea typeface="方正黑体简体" panose="02010601030101010101" pitchFamily="2" charset="-122"/>
                  <a:cs typeface="+mn-ea"/>
                  <a:sym typeface="+mn-lt"/>
                </a:rPr>
                <a:t>不足与展望</a:t>
              </a:r>
            </a:p>
          </p:txBody>
        </p:sp>
      </p:grpSp>
      <p:sp>
        <p:nvSpPr>
          <p:cNvPr id="9" name="文本框 8">
            <a:extLst>
              <a:ext uri="{FF2B5EF4-FFF2-40B4-BE49-F238E27FC236}">
                <a16:creationId xmlns:a16="http://schemas.microsoft.com/office/drawing/2014/main" id="{3590CF7D-7587-9256-B406-52CECC0F0DA2}"/>
              </a:ext>
            </a:extLst>
          </p:cNvPr>
          <p:cNvSpPr txBox="1"/>
          <p:nvPr/>
        </p:nvSpPr>
        <p:spPr>
          <a:xfrm>
            <a:off x="4441454" y="4714728"/>
            <a:ext cx="6241516" cy="923330"/>
          </a:xfrm>
          <a:prstGeom prst="rect">
            <a:avLst/>
          </a:prstGeom>
          <a:noFill/>
        </p:spPr>
        <p:txBody>
          <a:bodyPr wrap="square">
            <a:spAutoFit/>
          </a:bodyPr>
          <a:lstStyle/>
          <a:p>
            <a:r>
              <a:rPr lang="zh-CN" altLang="en-US" dirty="0"/>
              <a:t>邵嘉懿负责划痕检测，以及测量相关距离。</a:t>
            </a:r>
            <a:endParaRPr lang="en-US" altLang="zh-CN" dirty="0"/>
          </a:p>
          <a:p>
            <a:r>
              <a:rPr lang="zh-CN" altLang="en-US" dirty="0"/>
              <a:t>孙中海负责字符识别和铁锈检测</a:t>
            </a:r>
            <a:endParaRPr lang="en-US" altLang="zh-CN" dirty="0"/>
          </a:p>
          <a:p>
            <a:r>
              <a:rPr lang="zh-CN" altLang="en-US" dirty="0"/>
              <a:t>周晓昀负责</a:t>
            </a:r>
            <a:r>
              <a:rPr lang="en-US" altLang="zh-CN" dirty="0"/>
              <a:t>GUI</a:t>
            </a:r>
            <a:r>
              <a:rPr lang="zh-CN" altLang="en-US" dirty="0"/>
              <a:t>设计</a:t>
            </a:r>
          </a:p>
        </p:txBody>
      </p:sp>
    </p:spTree>
    <p:extLst>
      <p:ext uri="{BB962C8B-B14F-4D97-AF65-F5344CB8AC3E}">
        <p14:creationId xmlns:p14="http://schemas.microsoft.com/office/powerpoint/2010/main" val="3378871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41"/>
          <p:cNvGrpSpPr/>
          <p:nvPr/>
        </p:nvGrpSpPr>
        <p:grpSpPr>
          <a:xfrm>
            <a:off x="4492008" y="2569520"/>
            <a:ext cx="3061187" cy="3822165"/>
            <a:chOff x="4731074" y="3558159"/>
            <a:chExt cx="2569838" cy="3208672"/>
          </a:xfrm>
        </p:grpSpPr>
        <p:grpSp>
          <p:nvGrpSpPr>
            <p:cNvPr id="39" name="组合 72"/>
            <p:cNvGrpSpPr/>
            <p:nvPr/>
          </p:nvGrpSpPr>
          <p:grpSpPr>
            <a:xfrm>
              <a:off x="6096000" y="4175841"/>
              <a:ext cx="1204912" cy="2428808"/>
              <a:chOff x="4281488" y="2009843"/>
              <a:chExt cx="1204912" cy="2428808"/>
            </a:xfrm>
          </p:grpSpPr>
          <p:sp>
            <p:nvSpPr>
              <p:cNvPr id="64" name="Freeform 59"/>
              <p:cNvSpPr>
                <a:spLocks/>
              </p:cNvSpPr>
              <p:nvPr/>
            </p:nvSpPr>
            <p:spPr bwMode="auto">
              <a:xfrm>
                <a:off x="4728043" y="2583169"/>
                <a:ext cx="378730" cy="448633"/>
              </a:xfrm>
              <a:custGeom>
                <a:avLst/>
                <a:gdLst>
                  <a:gd name="T0" fmla="*/ 102 w 154"/>
                  <a:gd name="T1" fmla="*/ 109 h 182"/>
                  <a:gd name="T2" fmla="*/ 154 w 154"/>
                  <a:gd name="T3" fmla="*/ 46 h 182"/>
                  <a:gd name="T4" fmla="*/ 69 w 154"/>
                  <a:gd name="T5" fmla="*/ 0 h 182"/>
                  <a:gd name="T6" fmla="*/ 18 w 154"/>
                  <a:gd name="T7" fmla="*/ 63 h 182"/>
                  <a:gd name="T8" fmla="*/ 17 w 154"/>
                  <a:gd name="T9" fmla="*/ 131 h 182"/>
                  <a:gd name="T10" fmla="*/ 25 w 154"/>
                  <a:gd name="T11" fmla="*/ 136 h 182"/>
                  <a:gd name="T12" fmla="*/ 110 w 154"/>
                  <a:gd name="T13" fmla="*/ 182 h 182"/>
                  <a:gd name="T14" fmla="*/ 102 w 154"/>
                  <a:gd name="T15" fmla="*/ 177 h 182"/>
                  <a:gd name="T16" fmla="*/ 102 w 154"/>
                  <a:gd name="T17" fmla="*/ 10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82">
                    <a:moveTo>
                      <a:pt x="102" y="109"/>
                    </a:moveTo>
                    <a:cubicBezTo>
                      <a:pt x="154" y="46"/>
                      <a:pt x="154" y="46"/>
                      <a:pt x="154" y="46"/>
                    </a:cubicBezTo>
                    <a:cubicBezTo>
                      <a:pt x="69" y="0"/>
                      <a:pt x="69" y="0"/>
                      <a:pt x="69" y="0"/>
                    </a:cubicBezTo>
                    <a:cubicBezTo>
                      <a:pt x="18" y="63"/>
                      <a:pt x="18" y="63"/>
                      <a:pt x="18" y="63"/>
                    </a:cubicBezTo>
                    <a:cubicBezTo>
                      <a:pt x="0" y="84"/>
                      <a:pt x="0" y="114"/>
                      <a:pt x="17" y="131"/>
                    </a:cubicBezTo>
                    <a:cubicBezTo>
                      <a:pt x="20" y="133"/>
                      <a:pt x="22" y="135"/>
                      <a:pt x="25" y="136"/>
                    </a:cubicBezTo>
                    <a:cubicBezTo>
                      <a:pt x="110" y="182"/>
                      <a:pt x="110" y="182"/>
                      <a:pt x="110" y="182"/>
                    </a:cubicBezTo>
                    <a:cubicBezTo>
                      <a:pt x="107" y="181"/>
                      <a:pt x="105" y="179"/>
                      <a:pt x="102" y="177"/>
                    </a:cubicBezTo>
                    <a:cubicBezTo>
                      <a:pt x="85" y="160"/>
                      <a:pt x="85" y="130"/>
                      <a:pt x="102" y="109"/>
                    </a:cubicBezTo>
                    <a:close/>
                  </a:path>
                </a:pathLst>
              </a:custGeom>
              <a:solidFill>
                <a:schemeClr val="bg1">
                  <a:lumMod val="75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prstClr val="white"/>
                  </a:solidFill>
                  <a:latin typeface="+mn-lt"/>
                  <a:ea typeface="+mn-ea"/>
                </a:endParaRPr>
              </a:p>
            </p:txBody>
          </p:sp>
          <p:sp>
            <p:nvSpPr>
              <p:cNvPr id="65" name="Freeform 54"/>
              <p:cNvSpPr>
                <a:spLocks/>
              </p:cNvSpPr>
              <p:nvPr/>
            </p:nvSpPr>
            <p:spPr bwMode="auto">
              <a:xfrm>
                <a:off x="4755829" y="2009843"/>
                <a:ext cx="387076" cy="450720"/>
              </a:xfrm>
              <a:custGeom>
                <a:avLst/>
                <a:gdLst>
                  <a:gd name="T0" fmla="*/ 102 w 157"/>
                  <a:gd name="T1" fmla="*/ 65 h 183"/>
                  <a:gd name="T2" fmla="*/ 133 w 157"/>
                  <a:gd name="T3" fmla="*/ 47 h 183"/>
                  <a:gd name="T4" fmla="*/ 157 w 157"/>
                  <a:gd name="T5" fmla="*/ 51 h 183"/>
                  <a:gd name="T6" fmla="*/ 72 w 157"/>
                  <a:gd name="T7" fmla="*/ 5 h 183"/>
                  <a:gd name="T8" fmla="*/ 49 w 157"/>
                  <a:gd name="T9" fmla="*/ 1 h 183"/>
                  <a:gd name="T10" fmla="*/ 17 w 157"/>
                  <a:gd name="T11" fmla="*/ 19 h 183"/>
                  <a:gd name="T12" fmla="*/ 17 w 157"/>
                  <a:gd name="T13" fmla="*/ 87 h 183"/>
                  <a:gd name="T14" fmla="*/ 70 w 157"/>
                  <a:gd name="T15" fmla="*/ 137 h 183"/>
                  <a:gd name="T16" fmla="*/ 155 w 157"/>
                  <a:gd name="T17" fmla="*/ 183 h 183"/>
                  <a:gd name="T18" fmla="*/ 102 w 157"/>
                  <a:gd name="T19" fmla="*/ 133 h 183"/>
                  <a:gd name="T20" fmla="*/ 102 w 157"/>
                  <a:gd name="T21" fmla="*/ 6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83">
                    <a:moveTo>
                      <a:pt x="102" y="65"/>
                    </a:moveTo>
                    <a:cubicBezTo>
                      <a:pt x="111" y="55"/>
                      <a:pt x="122" y="48"/>
                      <a:pt x="133" y="47"/>
                    </a:cubicBezTo>
                    <a:cubicBezTo>
                      <a:pt x="142" y="46"/>
                      <a:pt x="150" y="47"/>
                      <a:pt x="157" y="51"/>
                    </a:cubicBezTo>
                    <a:cubicBezTo>
                      <a:pt x="129" y="36"/>
                      <a:pt x="101" y="20"/>
                      <a:pt x="72" y="5"/>
                    </a:cubicBezTo>
                    <a:cubicBezTo>
                      <a:pt x="65" y="1"/>
                      <a:pt x="57" y="0"/>
                      <a:pt x="49" y="1"/>
                    </a:cubicBezTo>
                    <a:cubicBezTo>
                      <a:pt x="37" y="2"/>
                      <a:pt x="26" y="9"/>
                      <a:pt x="17" y="19"/>
                    </a:cubicBezTo>
                    <a:cubicBezTo>
                      <a:pt x="0" y="40"/>
                      <a:pt x="0" y="71"/>
                      <a:pt x="17" y="87"/>
                    </a:cubicBezTo>
                    <a:cubicBezTo>
                      <a:pt x="70" y="137"/>
                      <a:pt x="70" y="137"/>
                      <a:pt x="70" y="137"/>
                    </a:cubicBezTo>
                    <a:cubicBezTo>
                      <a:pt x="155" y="183"/>
                      <a:pt x="155" y="183"/>
                      <a:pt x="155" y="183"/>
                    </a:cubicBezTo>
                    <a:cubicBezTo>
                      <a:pt x="102" y="133"/>
                      <a:pt x="102" y="133"/>
                      <a:pt x="102" y="133"/>
                    </a:cubicBezTo>
                    <a:cubicBezTo>
                      <a:pt x="85" y="117"/>
                      <a:pt x="85" y="86"/>
                      <a:pt x="102" y="65"/>
                    </a:cubicBezTo>
                    <a:close/>
                  </a:path>
                </a:pathLst>
              </a:custGeom>
              <a:solidFill>
                <a:schemeClr val="bg1">
                  <a:lumMod val="75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prstClr val="white"/>
                  </a:solidFill>
                  <a:latin typeface="+mn-lt"/>
                  <a:ea typeface="+mn-ea"/>
                </a:endParaRPr>
              </a:p>
            </p:txBody>
          </p:sp>
          <p:sp>
            <p:nvSpPr>
              <p:cNvPr id="66" name="Freeform 71"/>
              <p:cNvSpPr>
                <a:spLocks/>
              </p:cNvSpPr>
              <p:nvPr/>
            </p:nvSpPr>
            <p:spPr bwMode="auto">
              <a:xfrm>
                <a:off x="4475163" y="2103438"/>
                <a:ext cx="1011237" cy="2335213"/>
              </a:xfrm>
              <a:custGeom>
                <a:avLst/>
                <a:gdLst>
                  <a:gd name="T0" fmla="*/ 232 w 410"/>
                  <a:gd name="T1" fmla="*/ 1 h 948"/>
                  <a:gd name="T2" fmla="*/ 264 w 410"/>
                  <a:gd name="T3" fmla="*/ 11 h 948"/>
                  <a:gd name="T4" fmla="*/ 394 w 410"/>
                  <a:gd name="T5" fmla="*/ 134 h 948"/>
                  <a:gd name="T6" fmla="*/ 399 w 410"/>
                  <a:gd name="T7" fmla="*/ 139 h 948"/>
                  <a:gd name="T8" fmla="*/ 402 w 410"/>
                  <a:gd name="T9" fmla="*/ 188 h 948"/>
                  <a:gd name="T10" fmla="*/ 394 w 410"/>
                  <a:gd name="T11" fmla="*/ 201 h 948"/>
                  <a:gd name="T12" fmla="*/ 263 w 410"/>
                  <a:gd name="T13" fmla="*/ 361 h 948"/>
                  <a:gd name="T14" fmla="*/ 232 w 410"/>
                  <a:gd name="T15" fmla="*/ 380 h 948"/>
                  <a:gd name="T16" fmla="*/ 200 w 410"/>
                  <a:gd name="T17" fmla="*/ 370 h 948"/>
                  <a:gd name="T18" fmla="*/ 200 w 410"/>
                  <a:gd name="T19" fmla="*/ 302 h 948"/>
                  <a:gd name="T20" fmla="*/ 252 w 410"/>
                  <a:gd name="T21" fmla="*/ 240 h 948"/>
                  <a:gd name="T22" fmla="*/ 223 w 410"/>
                  <a:gd name="T23" fmla="*/ 244 h 948"/>
                  <a:gd name="T24" fmla="*/ 96 w 410"/>
                  <a:gd name="T25" fmla="*/ 398 h 948"/>
                  <a:gd name="T26" fmla="*/ 95 w 410"/>
                  <a:gd name="T27" fmla="*/ 887 h 948"/>
                  <a:gd name="T28" fmla="*/ 48 w 410"/>
                  <a:gd name="T29" fmla="*/ 945 h 948"/>
                  <a:gd name="T30" fmla="*/ 0 w 410"/>
                  <a:gd name="T31" fmla="*/ 900 h 948"/>
                  <a:gd name="T32" fmla="*/ 1 w 410"/>
                  <a:gd name="T33" fmla="*/ 411 h 948"/>
                  <a:gd name="T34" fmla="*/ 223 w 410"/>
                  <a:gd name="T35" fmla="*/ 141 h 948"/>
                  <a:gd name="T36" fmla="*/ 254 w 410"/>
                  <a:gd name="T37" fmla="*/ 137 h 948"/>
                  <a:gd name="T38" fmla="*/ 201 w 410"/>
                  <a:gd name="T39" fmla="*/ 87 h 948"/>
                  <a:gd name="T40" fmla="*/ 201 w 410"/>
                  <a:gd name="T41" fmla="*/ 20 h 948"/>
                  <a:gd name="T42" fmla="*/ 232 w 410"/>
                  <a:gd name="T43" fmla="*/ 1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0" h="948">
                    <a:moveTo>
                      <a:pt x="232" y="1"/>
                    </a:moveTo>
                    <a:cubicBezTo>
                      <a:pt x="244" y="0"/>
                      <a:pt x="255" y="3"/>
                      <a:pt x="264" y="11"/>
                    </a:cubicBezTo>
                    <a:cubicBezTo>
                      <a:pt x="394" y="134"/>
                      <a:pt x="394" y="134"/>
                      <a:pt x="394" y="134"/>
                    </a:cubicBezTo>
                    <a:cubicBezTo>
                      <a:pt x="396" y="135"/>
                      <a:pt x="398" y="137"/>
                      <a:pt x="399" y="139"/>
                    </a:cubicBezTo>
                    <a:cubicBezTo>
                      <a:pt x="409" y="154"/>
                      <a:pt x="410" y="172"/>
                      <a:pt x="402" y="188"/>
                    </a:cubicBezTo>
                    <a:cubicBezTo>
                      <a:pt x="400" y="193"/>
                      <a:pt x="398" y="198"/>
                      <a:pt x="394" y="201"/>
                    </a:cubicBezTo>
                    <a:cubicBezTo>
                      <a:pt x="263" y="361"/>
                      <a:pt x="263" y="361"/>
                      <a:pt x="263" y="361"/>
                    </a:cubicBezTo>
                    <a:cubicBezTo>
                      <a:pt x="254" y="372"/>
                      <a:pt x="243" y="378"/>
                      <a:pt x="232" y="380"/>
                    </a:cubicBezTo>
                    <a:cubicBezTo>
                      <a:pt x="220" y="381"/>
                      <a:pt x="209" y="378"/>
                      <a:pt x="200" y="370"/>
                    </a:cubicBezTo>
                    <a:cubicBezTo>
                      <a:pt x="183" y="354"/>
                      <a:pt x="183" y="323"/>
                      <a:pt x="200" y="302"/>
                    </a:cubicBezTo>
                    <a:cubicBezTo>
                      <a:pt x="252" y="240"/>
                      <a:pt x="252" y="240"/>
                      <a:pt x="252" y="240"/>
                    </a:cubicBezTo>
                    <a:cubicBezTo>
                      <a:pt x="223" y="244"/>
                      <a:pt x="223" y="244"/>
                      <a:pt x="223" y="244"/>
                    </a:cubicBezTo>
                    <a:cubicBezTo>
                      <a:pt x="153" y="254"/>
                      <a:pt x="96" y="323"/>
                      <a:pt x="96" y="398"/>
                    </a:cubicBezTo>
                    <a:cubicBezTo>
                      <a:pt x="95" y="887"/>
                      <a:pt x="95" y="887"/>
                      <a:pt x="95" y="887"/>
                    </a:cubicBezTo>
                    <a:cubicBezTo>
                      <a:pt x="95" y="915"/>
                      <a:pt x="74" y="941"/>
                      <a:pt x="48" y="945"/>
                    </a:cubicBezTo>
                    <a:cubicBezTo>
                      <a:pt x="22" y="948"/>
                      <a:pt x="0" y="929"/>
                      <a:pt x="0" y="900"/>
                    </a:cubicBezTo>
                    <a:cubicBezTo>
                      <a:pt x="1" y="411"/>
                      <a:pt x="1" y="411"/>
                      <a:pt x="1" y="411"/>
                    </a:cubicBezTo>
                    <a:cubicBezTo>
                      <a:pt x="2" y="279"/>
                      <a:pt x="101" y="159"/>
                      <a:pt x="223" y="141"/>
                    </a:cubicBezTo>
                    <a:cubicBezTo>
                      <a:pt x="254" y="137"/>
                      <a:pt x="254" y="137"/>
                      <a:pt x="254" y="137"/>
                    </a:cubicBezTo>
                    <a:cubicBezTo>
                      <a:pt x="201" y="87"/>
                      <a:pt x="201" y="87"/>
                      <a:pt x="201" y="87"/>
                    </a:cubicBezTo>
                    <a:cubicBezTo>
                      <a:pt x="184" y="71"/>
                      <a:pt x="184" y="41"/>
                      <a:pt x="201" y="20"/>
                    </a:cubicBezTo>
                    <a:cubicBezTo>
                      <a:pt x="210" y="9"/>
                      <a:pt x="221" y="3"/>
                      <a:pt x="232" y="1"/>
                    </a:cubicBezTo>
                    <a:close/>
                  </a:path>
                </a:pathLst>
              </a:custGeom>
              <a:solidFill>
                <a:srgbClr val="646464"/>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prstClr val="white"/>
                  </a:solidFill>
                  <a:latin typeface="+mn-lt"/>
                  <a:ea typeface="+mn-ea"/>
                </a:endParaRPr>
              </a:p>
            </p:txBody>
          </p:sp>
          <p:sp>
            <p:nvSpPr>
              <p:cNvPr id="67" name="Freeform 75"/>
              <p:cNvSpPr>
                <a:spLocks/>
              </p:cNvSpPr>
              <p:nvPr/>
            </p:nvSpPr>
            <p:spPr bwMode="auto">
              <a:xfrm>
                <a:off x="4281488" y="2332038"/>
                <a:ext cx="831850" cy="2093912"/>
              </a:xfrm>
              <a:custGeom>
                <a:avLst/>
                <a:gdLst>
                  <a:gd name="T0" fmla="*/ 253 w 338"/>
                  <a:gd name="T1" fmla="*/ 0 h 849"/>
                  <a:gd name="T2" fmla="*/ 222 w 338"/>
                  <a:gd name="T3" fmla="*/ 4 h 849"/>
                  <a:gd name="T4" fmla="*/ 0 w 338"/>
                  <a:gd name="T5" fmla="*/ 273 h 849"/>
                  <a:gd name="T6" fmla="*/ 0 w 338"/>
                  <a:gd name="T7" fmla="*/ 763 h 849"/>
                  <a:gd name="T8" fmla="*/ 22 w 338"/>
                  <a:gd name="T9" fmla="*/ 803 h 849"/>
                  <a:gd name="T10" fmla="*/ 106 w 338"/>
                  <a:gd name="T11" fmla="*/ 849 h 849"/>
                  <a:gd name="T12" fmla="*/ 84 w 338"/>
                  <a:gd name="T13" fmla="*/ 809 h 849"/>
                  <a:gd name="T14" fmla="*/ 85 w 338"/>
                  <a:gd name="T15" fmla="*/ 320 h 849"/>
                  <a:gd name="T16" fmla="*/ 307 w 338"/>
                  <a:gd name="T17" fmla="*/ 50 h 849"/>
                  <a:gd name="T18" fmla="*/ 338 w 338"/>
                  <a:gd name="T19" fmla="*/ 46 h 849"/>
                  <a:gd name="T20" fmla="*/ 253 w 338"/>
                  <a:gd name="T21"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849">
                    <a:moveTo>
                      <a:pt x="253" y="0"/>
                    </a:moveTo>
                    <a:cubicBezTo>
                      <a:pt x="222" y="4"/>
                      <a:pt x="222" y="4"/>
                      <a:pt x="222" y="4"/>
                    </a:cubicBezTo>
                    <a:cubicBezTo>
                      <a:pt x="100" y="21"/>
                      <a:pt x="1" y="142"/>
                      <a:pt x="0" y="273"/>
                    </a:cubicBezTo>
                    <a:cubicBezTo>
                      <a:pt x="0" y="763"/>
                      <a:pt x="0" y="763"/>
                      <a:pt x="0" y="763"/>
                    </a:cubicBezTo>
                    <a:cubicBezTo>
                      <a:pt x="0" y="781"/>
                      <a:pt x="8" y="796"/>
                      <a:pt x="22" y="803"/>
                    </a:cubicBezTo>
                    <a:cubicBezTo>
                      <a:pt x="106" y="849"/>
                      <a:pt x="106" y="849"/>
                      <a:pt x="106" y="849"/>
                    </a:cubicBezTo>
                    <a:cubicBezTo>
                      <a:pt x="93" y="842"/>
                      <a:pt x="84" y="827"/>
                      <a:pt x="84" y="809"/>
                    </a:cubicBezTo>
                    <a:cubicBezTo>
                      <a:pt x="85" y="320"/>
                      <a:pt x="85" y="320"/>
                      <a:pt x="85" y="320"/>
                    </a:cubicBezTo>
                    <a:cubicBezTo>
                      <a:pt x="86" y="188"/>
                      <a:pt x="185" y="67"/>
                      <a:pt x="307" y="50"/>
                    </a:cubicBezTo>
                    <a:cubicBezTo>
                      <a:pt x="338" y="46"/>
                      <a:pt x="338" y="46"/>
                      <a:pt x="338" y="46"/>
                    </a:cubicBezTo>
                    <a:lnTo>
                      <a:pt x="253" y="0"/>
                    </a:lnTo>
                    <a:close/>
                  </a:path>
                </a:pathLst>
              </a:custGeom>
              <a:solidFill>
                <a:schemeClr val="bg1">
                  <a:lumMod val="75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prstClr val="white"/>
                  </a:solidFill>
                  <a:latin typeface="+mn-lt"/>
                  <a:ea typeface="+mn-ea"/>
                </a:endParaRPr>
              </a:p>
            </p:txBody>
          </p:sp>
        </p:grpSp>
        <p:grpSp>
          <p:nvGrpSpPr>
            <p:cNvPr id="40" name="组合 207"/>
            <p:cNvGrpSpPr/>
            <p:nvPr/>
          </p:nvGrpSpPr>
          <p:grpSpPr>
            <a:xfrm>
              <a:off x="5472339" y="3558159"/>
              <a:ext cx="1084733" cy="3208672"/>
              <a:chOff x="4089129" y="1275606"/>
              <a:chExt cx="1084733" cy="3208672"/>
            </a:xfrm>
          </p:grpSpPr>
          <p:sp>
            <p:nvSpPr>
              <p:cNvPr id="46" name="Freeform 27"/>
              <p:cNvSpPr>
                <a:spLocks/>
              </p:cNvSpPr>
              <p:nvPr/>
            </p:nvSpPr>
            <p:spPr bwMode="auto">
              <a:xfrm>
                <a:off x="4402839" y="1717360"/>
                <a:ext cx="263963" cy="2752310"/>
              </a:xfrm>
              <a:custGeom>
                <a:avLst/>
                <a:gdLst>
                  <a:gd name="T0" fmla="*/ 85 w 107"/>
                  <a:gd name="T1" fmla="*/ 1077 h 1117"/>
                  <a:gd name="T2" fmla="*/ 87 w 107"/>
                  <a:gd name="T3" fmla="*/ 46 h 1117"/>
                  <a:gd name="T4" fmla="*/ 2 w 107"/>
                  <a:gd name="T5" fmla="*/ 0 h 1117"/>
                  <a:gd name="T6" fmla="*/ 0 w 107"/>
                  <a:gd name="T7" fmla="*/ 1031 h 1117"/>
                  <a:gd name="T8" fmla="*/ 22 w 107"/>
                  <a:gd name="T9" fmla="*/ 1071 h 1117"/>
                  <a:gd name="T10" fmla="*/ 107 w 107"/>
                  <a:gd name="T11" fmla="*/ 1117 h 1117"/>
                  <a:gd name="T12" fmla="*/ 85 w 107"/>
                  <a:gd name="T13" fmla="*/ 1077 h 1117"/>
                </a:gdLst>
                <a:ahLst/>
                <a:cxnLst>
                  <a:cxn ang="0">
                    <a:pos x="T0" y="T1"/>
                  </a:cxn>
                  <a:cxn ang="0">
                    <a:pos x="T2" y="T3"/>
                  </a:cxn>
                  <a:cxn ang="0">
                    <a:pos x="T4" y="T5"/>
                  </a:cxn>
                  <a:cxn ang="0">
                    <a:pos x="T6" y="T7"/>
                  </a:cxn>
                  <a:cxn ang="0">
                    <a:pos x="T8" y="T9"/>
                  </a:cxn>
                  <a:cxn ang="0">
                    <a:pos x="T10" y="T11"/>
                  </a:cxn>
                  <a:cxn ang="0">
                    <a:pos x="T12" y="T13"/>
                  </a:cxn>
                </a:cxnLst>
                <a:rect l="0" t="0" r="r" b="b"/>
                <a:pathLst>
                  <a:path w="107" h="1117">
                    <a:moveTo>
                      <a:pt x="85" y="1077"/>
                    </a:moveTo>
                    <a:cubicBezTo>
                      <a:pt x="87" y="46"/>
                      <a:pt x="87" y="46"/>
                      <a:pt x="87" y="46"/>
                    </a:cubicBezTo>
                    <a:cubicBezTo>
                      <a:pt x="2" y="0"/>
                      <a:pt x="2" y="0"/>
                      <a:pt x="2" y="0"/>
                    </a:cubicBezTo>
                    <a:cubicBezTo>
                      <a:pt x="0" y="1031"/>
                      <a:pt x="0" y="1031"/>
                      <a:pt x="0" y="1031"/>
                    </a:cubicBezTo>
                    <a:cubicBezTo>
                      <a:pt x="0" y="1049"/>
                      <a:pt x="9" y="1064"/>
                      <a:pt x="22" y="1071"/>
                    </a:cubicBezTo>
                    <a:cubicBezTo>
                      <a:pt x="107" y="1117"/>
                      <a:pt x="107" y="1117"/>
                      <a:pt x="107" y="1117"/>
                    </a:cubicBezTo>
                    <a:cubicBezTo>
                      <a:pt x="94" y="1110"/>
                      <a:pt x="85" y="1095"/>
                      <a:pt x="85" y="1077"/>
                    </a:cubicBezTo>
                    <a:close/>
                  </a:path>
                </a:pathLst>
              </a:custGeom>
              <a:solidFill>
                <a:srgbClr val="7087AC"/>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prstClr val="white"/>
                  </a:solidFill>
                </a:endParaRPr>
              </a:p>
            </p:txBody>
          </p:sp>
          <p:sp>
            <p:nvSpPr>
              <p:cNvPr id="47" name="Freeform 23"/>
              <p:cNvSpPr>
                <a:spLocks/>
              </p:cNvSpPr>
              <p:nvPr/>
            </p:nvSpPr>
            <p:spPr bwMode="auto">
              <a:xfrm>
                <a:off x="4290160" y="1381408"/>
                <a:ext cx="883702" cy="3102870"/>
              </a:xfrm>
              <a:custGeom>
                <a:avLst/>
                <a:gdLst>
                  <a:gd name="T0" fmla="*/ 180 w 359"/>
                  <a:gd name="T1" fmla="*/ 1 h 1259"/>
                  <a:gd name="T2" fmla="*/ 205 w 359"/>
                  <a:gd name="T3" fmla="*/ 5 h 1259"/>
                  <a:gd name="T4" fmla="*/ 212 w 359"/>
                  <a:gd name="T5" fmla="*/ 11 h 1259"/>
                  <a:gd name="T6" fmla="*/ 342 w 359"/>
                  <a:gd name="T7" fmla="*/ 134 h 1259"/>
                  <a:gd name="T8" fmla="*/ 342 w 359"/>
                  <a:gd name="T9" fmla="*/ 201 h 1259"/>
                  <a:gd name="T10" fmla="*/ 311 w 359"/>
                  <a:gd name="T11" fmla="*/ 220 h 1259"/>
                  <a:gd name="T12" fmla="*/ 279 w 359"/>
                  <a:gd name="T13" fmla="*/ 210 h 1259"/>
                  <a:gd name="T14" fmla="*/ 223 w 359"/>
                  <a:gd name="T15" fmla="*/ 157 h 1259"/>
                  <a:gd name="T16" fmla="*/ 221 w 359"/>
                  <a:gd name="T17" fmla="*/ 1198 h 1259"/>
                  <a:gd name="T18" fmla="*/ 173 w 359"/>
                  <a:gd name="T19" fmla="*/ 1256 h 1259"/>
                  <a:gd name="T20" fmla="*/ 126 w 359"/>
                  <a:gd name="T21" fmla="*/ 1211 h 1259"/>
                  <a:gd name="T22" fmla="*/ 128 w 359"/>
                  <a:gd name="T23" fmla="*/ 180 h 1259"/>
                  <a:gd name="T24" fmla="*/ 80 w 359"/>
                  <a:gd name="T25" fmla="*/ 238 h 1259"/>
                  <a:gd name="T26" fmla="*/ 49 w 359"/>
                  <a:gd name="T27" fmla="*/ 257 h 1259"/>
                  <a:gd name="T28" fmla="*/ 17 w 359"/>
                  <a:gd name="T29" fmla="*/ 247 h 1259"/>
                  <a:gd name="T30" fmla="*/ 18 w 359"/>
                  <a:gd name="T31" fmla="*/ 179 h 1259"/>
                  <a:gd name="T32" fmla="*/ 149 w 359"/>
                  <a:gd name="T33" fmla="*/ 19 h 1259"/>
                  <a:gd name="T34" fmla="*/ 160 w 359"/>
                  <a:gd name="T35" fmla="*/ 9 h 1259"/>
                  <a:gd name="T36" fmla="*/ 180 w 359"/>
                  <a:gd name="T37" fmla="*/ 1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9" h="1259">
                    <a:moveTo>
                      <a:pt x="180" y="1"/>
                    </a:moveTo>
                    <a:cubicBezTo>
                      <a:pt x="189" y="0"/>
                      <a:pt x="197" y="1"/>
                      <a:pt x="205" y="5"/>
                    </a:cubicBezTo>
                    <a:cubicBezTo>
                      <a:pt x="208" y="8"/>
                      <a:pt x="210" y="9"/>
                      <a:pt x="212" y="11"/>
                    </a:cubicBezTo>
                    <a:cubicBezTo>
                      <a:pt x="342" y="134"/>
                      <a:pt x="342" y="134"/>
                      <a:pt x="342" y="134"/>
                    </a:cubicBezTo>
                    <a:cubicBezTo>
                      <a:pt x="359" y="150"/>
                      <a:pt x="359" y="180"/>
                      <a:pt x="342" y="201"/>
                    </a:cubicBezTo>
                    <a:cubicBezTo>
                      <a:pt x="333" y="212"/>
                      <a:pt x="322" y="218"/>
                      <a:pt x="311" y="220"/>
                    </a:cubicBezTo>
                    <a:cubicBezTo>
                      <a:pt x="299" y="221"/>
                      <a:pt x="288" y="218"/>
                      <a:pt x="279" y="210"/>
                    </a:cubicBezTo>
                    <a:cubicBezTo>
                      <a:pt x="223" y="157"/>
                      <a:pt x="223" y="157"/>
                      <a:pt x="223" y="157"/>
                    </a:cubicBezTo>
                    <a:cubicBezTo>
                      <a:pt x="221" y="1198"/>
                      <a:pt x="221" y="1198"/>
                      <a:pt x="221" y="1198"/>
                    </a:cubicBezTo>
                    <a:cubicBezTo>
                      <a:pt x="221" y="1226"/>
                      <a:pt x="200" y="1252"/>
                      <a:pt x="173" y="1256"/>
                    </a:cubicBezTo>
                    <a:cubicBezTo>
                      <a:pt x="147" y="1259"/>
                      <a:pt x="126" y="1239"/>
                      <a:pt x="126" y="1211"/>
                    </a:cubicBezTo>
                    <a:cubicBezTo>
                      <a:pt x="128" y="180"/>
                      <a:pt x="128" y="180"/>
                      <a:pt x="128" y="180"/>
                    </a:cubicBezTo>
                    <a:cubicBezTo>
                      <a:pt x="80" y="238"/>
                      <a:pt x="80" y="238"/>
                      <a:pt x="80" y="238"/>
                    </a:cubicBezTo>
                    <a:cubicBezTo>
                      <a:pt x="72" y="249"/>
                      <a:pt x="60" y="255"/>
                      <a:pt x="49" y="257"/>
                    </a:cubicBezTo>
                    <a:cubicBezTo>
                      <a:pt x="37" y="258"/>
                      <a:pt x="26" y="255"/>
                      <a:pt x="17" y="247"/>
                    </a:cubicBezTo>
                    <a:cubicBezTo>
                      <a:pt x="0" y="231"/>
                      <a:pt x="0" y="200"/>
                      <a:pt x="18" y="179"/>
                    </a:cubicBezTo>
                    <a:cubicBezTo>
                      <a:pt x="149" y="19"/>
                      <a:pt x="149" y="19"/>
                      <a:pt x="149" y="19"/>
                    </a:cubicBezTo>
                    <a:cubicBezTo>
                      <a:pt x="152" y="15"/>
                      <a:pt x="156" y="12"/>
                      <a:pt x="160" y="9"/>
                    </a:cubicBezTo>
                    <a:cubicBezTo>
                      <a:pt x="166" y="5"/>
                      <a:pt x="173" y="2"/>
                      <a:pt x="180" y="1"/>
                    </a:cubicBezTo>
                    <a:close/>
                  </a:path>
                </a:pathLst>
              </a:custGeom>
              <a:solidFill>
                <a:srgbClr val="596784"/>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prstClr val="white"/>
                  </a:solidFill>
                </a:endParaRPr>
              </a:p>
            </p:txBody>
          </p:sp>
          <p:sp>
            <p:nvSpPr>
              <p:cNvPr id="48" name="Freeform 32"/>
              <p:cNvSpPr>
                <a:spLocks/>
              </p:cNvSpPr>
              <p:nvPr/>
            </p:nvSpPr>
            <p:spPr bwMode="auto">
              <a:xfrm>
                <a:off x="4089129" y="1275606"/>
                <a:ext cx="712595" cy="734506"/>
              </a:xfrm>
              <a:custGeom>
                <a:avLst/>
                <a:gdLst>
                  <a:gd name="T0" fmla="*/ 204 w 289"/>
                  <a:gd name="T1" fmla="*/ 5 h 298"/>
                  <a:gd name="T2" fmla="*/ 180 w 289"/>
                  <a:gd name="T3" fmla="*/ 1 h 298"/>
                  <a:gd name="T4" fmla="*/ 160 w 289"/>
                  <a:gd name="T5" fmla="*/ 9 h 298"/>
                  <a:gd name="T6" fmla="*/ 149 w 289"/>
                  <a:gd name="T7" fmla="*/ 19 h 298"/>
                  <a:gd name="T8" fmla="*/ 18 w 289"/>
                  <a:gd name="T9" fmla="*/ 179 h 298"/>
                  <a:gd name="T10" fmla="*/ 18 w 289"/>
                  <a:gd name="T11" fmla="*/ 247 h 298"/>
                  <a:gd name="T12" fmla="*/ 25 w 289"/>
                  <a:gd name="T13" fmla="*/ 252 h 298"/>
                  <a:gd name="T14" fmla="*/ 106 w 289"/>
                  <a:gd name="T15" fmla="*/ 296 h 298"/>
                  <a:gd name="T16" fmla="*/ 110 w 289"/>
                  <a:gd name="T17" fmla="*/ 298 h 298"/>
                  <a:gd name="T18" fmla="*/ 102 w 289"/>
                  <a:gd name="T19" fmla="*/ 293 h 298"/>
                  <a:gd name="T20" fmla="*/ 103 w 289"/>
                  <a:gd name="T21" fmla="*/ 225 h 298"/>
                  <a:gd name="T22" fmla="*/ 234 w 289"/>
                  <a:gd name="T23" fmla="*/ 65 h 298"/>
                  <a:gd name="T24" fmla="*/ 245 w 289"/>
                  <a:gd name="T25" fmla="*/ 55 h 298"/>
                  <a:gd name="T26" fmla="*/ 265 w 289"/>
                  <a:gd name="T27" fmla="*/ 47 h 298"/>
                  <a:gd name="T28" fmla="*/ 289 w 289"/>
                  <a:gd name="T29" fmla="*/ 51 h 298"/>
                  <a:gd name="T30" fmla="*/ 204 w 289"/>
                  <a:gd name="T31" fmla="*/ 5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98">
                    <a:moveTo>
                      <a:pt x="204" y="5"/>
                    </a:moveTo>
                    <a:cubicBezTo>
                      <a:pt x="197" y="1"/>
                      <a:pt x="189" y="0"/>
                      <a:pt x="180" y="1"/>
                    </a:cubicBezTo>
                    <a:cubicBezTo>
                      <a:pt x="173" y="2"/>
                      <a:pt x="166" y="5"/>
                      <a:pt x="160" y="9"/>
                    </a:cubicBezTo>
                    <a:cubicBezTo>
                      <a:pt x="156" y="12"/>
                      <a:pt x="152" y="15"/>
                      <a:pt x="149" y="19"/>
                    </a:cubicBezTo>
                    <a:cubicBezTo>
                      <a:pt x="18" y="179"/>
                      <a:pt x="18" y="179"/>
                      <a:pt x="18" y="179"/>
                    </a:cubicBezTo>
                    <a:cubicBezTo>
                      <a:pt x="0" y="200"/>
                      <a:pt x="0" y="230"/>
                      <a:pt x="18" y="247"/>
                    </a:cubicBezTo>
                    <a:cubicBezTo>
                      <a:pt x="20" y="249"/>
                      <a:pt x="23" y="251"/>
                      <a:pt x="25" y="252"/>
                    </a:cubicBezTo>
                    <a:cubicBezTo>
                      <a:pt x="52" y="267"/>
                      <a:pt x="79" y="282"/>
                      <a:pt x="106" y="296"/>
                    </a:cubicBezTo>
                    <a:cubicBezTo>
                      <a:pt x="107" y="297"/>
                      <a:pt x="109" y="298"/>
                      <a:pt x="110" y="298"/>
                    </a:cubicBezTo>
                    <a:cubicBezTo>
                      <a:pt x="107" y="297"/>
                      <a:pt x="105" y="295"/>
                      <a:pt x="102" y="293"/>
                    </a:cubicBezTo>
                    <a:cubicBezTo>
                      <a:pt x="85" y="277"/>
                      <a:pt x="85" y="246"/>
                      <a:pt x="103" y="225"/>
                    </a:cubicBezTo>
                    <a:cubicBezTo>
                      <a:pt x="234" y="65"/>
                      <a:pt x="234" y="65"/>
                      <a:pt x="234" y="65"/>
                    </a:cubicBezTo>
                    <a:cubicBezTo>
                      <a:pt x="237" y="61"/>
                      <a:pt x="241" y="58"/>
                      <a:pt x="245" y="55"/>
                    </a:cubicBezTo>
                    <a:cubicBezTo>
                      <a:pt x="251" y="51"/>
                      <a:pt x="258" y="48"/>
                      <a:pt x="265" y="47"/>
                    </a:cubicBezTo>
                    <a:cubicBezTo>
                      <a:pt x="273" y="46"/>
                      <a:pt x="282" y="47"/>
                      <a:pt x="289" y="51"/>
                    </a:cubicBezTo>
                    <a:lnTo>
                      <a:pt x="204" y="5"/>
                    </a:lnTo>
                    <a:close/>
                  </a:path>
                </a:pathLst>
              </a:custGeom>
              <a:solidFill>
                <a:srgbClr val="7087AC"/>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prstClr val="white"/>
                  </a:solidFill>
                </a:endParaRPr>
              </a:p>
            </p:txBody>
          </p:sp>
        </p:grpSp>
        <p:grpSp>
          <p:nvGrpSpPr>
            <p:cNvPr id="41" name="组合 208"/>
            <p:cNvGrpSpPr/>
            <p:nvPr/>
          </p:nvGrpSpPr>
          <p:grpSpPr>
            <a:xfrm>
              <a:off x="4731074" y="4973788"/>
              <a:ext cx="1185392" cy="1769046"/>
              <a:chOff x="3347864" y="2691235"/>
              <a:chExt cx="1185392" cy="1769046"/>
            </a:xfrm>
          </p:grpSpPr>
          <p:sp>
            <p:nvSpPr>
              <p:cNvPr id="42" name="Freeform 67"/>
              <p:cNvSpPr>
                <a:spLocks/>
              </p:cNvSpPr>
              <p:nvPr/>
            </p:nvSpPr>
            <p:spPr bwMode="auto">
              <a:xfrm>
                <a:off x="3732038" y="3029373"/>
                <a:ext cx="552450" cy="166687"/>
              </a:xfrm>
              <a:custGeom>
                <a:avLst/>
                <a:gdLst>
                  <a:gd name="T0" fmla="*/ 22 w 224"/>
                  <a:gd name="T1" fmla="*/ 0 h 67"/>
                  <a:gd name="T2" fmla="*/ 0 w 224"/>
                  <a:gd name="T3" fmla="*/ 3 h 67"/>
                  <a:gd name="T4" fmla="*/ 85 w 224"/>
                  <a:gd name="T5" fmla="*/ 49 h 67"/>
                  <a:gd name="T6" fmla="*/ 107 w 224"/>
                  <a:gd name="T7" fmla="*/ 46 h 67"/>
                  <a:gd name="T8" fmla="*/ 224 w 224"/>
                  <a:gd name="T9" fmla="*/ 67 h 67"/>
                </a:gdLst>
                <a:ahLst/>
                <a:cxnLst>
                  <a:cxn ang="0">
                    <a:pos x="T0" y="T1"/>
                  </a:cxn>
                  <a:cxn ang="0">
                    <a:pos x="T2" y="T3"/>
                  </a:cxn>
                  <a:cxn ang="0">
                    <a:pos x="T4" y="T5"/>
                  </a:cxn>
                  <a:cxn ang="0">
                    <a:pos x="T6" y="T7"/>
                  </a:cxn>
                  <a:cxn ang="0">
                    <a:pos x="T8" y="T9"/>
                  </a:cxn>
                </a:cxnLst>
                <a:rect l="0" t="0" r="r" b="b"/>
                <a:pathLst>
                  <a:path w="224" h="67">
                    <a:moveTo>
                      <a:pt x="22" y="0"/>
                    </a:moveTo>
                    <a:cubicBezTo>
                      <a:pt x="0" y="3"/>
                      <a:pt x="0" y="3"/>
                      <a:pt x="0" y="3"/>
                    </a:cubicBezTo>
                    <a:cubicBezTo>
                      <a:pt x="85" y="49"/>
                      <a:pt x="85" y="49"/>
                      <a:pt x="85" y="49"/>
                    </a:cubicBezTo>
                    <a:cubicBezTo>
                      <a:pt x="107" y="46"/>
                      <a:pt x="107" y="46"/>
                      <a:pt x="107" y="46"/>
                    </a:cubicBezTo>
                    <a:cubicBezTo>
                      <a:pt x="150" y="40"/>
                      <a:pt x="190" y="48"/>
                      <a:pt x="224" y="67"/>
                    </a:cubicBezTo>
                  </a:path>
                </a:pathLst>
              </a:custGeom>
              <a:gradFill flip="none" rotWithShape="1">
                <a:gsLst>
                  <a:gs pos="37000">
                    <a:srgbClr val="FECE02"/>
                  </a:gs>
                  <a:gs pos="98000">
                    <a:srgbClr val="C73E01"/>
                  </a:gs>
                </a:gsLst>
                <a:lin ang="19800000" scaled="0"/>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mn-lt"/>
                  <a:ea typeface="+mn-ea"/>
                </a:endParaRPr>
              </a:p>
            </p:txBody>
          </p:sp>
          <p:sp>
            <p:nvSpPr>
              <p:cNvPr id="43" name="Freeform 42"/>
              <p:cNvSpPr>
                <a:spLocks/>
              </p:cNvSpPr>
              <p:nvPr/>
            </p:nvSpPr>
            <p:spPr bwMode="auto">
              <a:xfrm>
                <a:off x="3947947" y="3309811"/>
                <a:ext cx="404813" cy="1130972"/>
              </a:xfrm>
              <a:custGeom>
                <a:avLst/>
                <a:gdLst>
                  <a:gd name="T0" fmla="*/ 142 w 164"/>
                  <a:gd name="T1" fmla="*/ 419 h 459"/>
                  <a:gd name="T2" fmla="*/ 143 w 164"/>
                  <a:gd name="T3" fmla="*/ 153 h 459"/>
                  <a:gd name="T4" fmla="*/ 84 w 164"/>
                  <a:gd name="T5" fmla="*/ 46 h 459"/>
                  <a:gd name="T6" fmla="*/ 0 w 164"/>
                  <a:gd name="T7" fmla="*/ 0 h 459"/>
                  <a:gd name="T8" fmla="*/ 58 w 164"/>
                  <a:gd name="T9" fmla="*/ 107 h 459"/>
                  <a:gd name="T10" fmla="*/ 58 w 164"/>
                  <a:gd name="T11" fmla="*/ 373 h 459"/>
                  <a:gd name="T12" fmla="*/ 80 w 164"/>
                  <a:gd name="T13" fmla="*/ 413 h 459"/>
                  <a:gd name="T14" fmla="*/ 122 w 164"/>
                  <a:gd name="T15" fmla="*/ 436 h 459"/>
                  <a:gd name="T16" fmla="*/ 164 w 164"/>
                  <a:gd name="T17" fmla="*/ 459 h 459"/>
                  <a:gd name="T18" fmla="*/ 142 w 164"/>
                  <a:gd name="T19" fmla="*/ 41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459">
                    <a:moveTo>
                      <a:pt x="142" y="419"/>
                    </a:moveTo>
                    <a:cubicBezTo>
                      <a:pt x="143" y="153"/>
                      <a:pt x="143" y="153"/>
                      <a:pt x="143" y="153"/>
                    </a:cubicBezTo>
                    <a:cubicBezTo>
                      <a:pt x="143" y="104"/>
                      <a:pt x="120" y="65"/>
                      <a:pt x="84" y="46"/>
                    </a:cubicBezTo>
                    <a:cubicBezTo>
                      <a:pt x="56" y="31"/>
                      <a:pt x="28" y="15"/>
                      <a:pt x="0" y="0"/>
                    </a:cubicBezTo>
                    <a:cubicBezTo>
                      <a:pt x="35" y="19"/>
                      <a:pt x="58" y="58"/>
                      <a:pt x="58" y="107"/>
                    </a:cubicBezTo>
                    <a:cubicBezTo>
                      <a:pt x="58" y="373"/>
                      <a:pt x="58" y="373"/>
                      <a:pt x="58" y="373"/>
                    </a:cubicBezTo>
                    <a:cubicBezTo>
                      <a:pt x="58" y="391"/>
                      <a:pt x="66" y="406"/>
                      <a:pt x="80" y="413"/>
                    </a:cubicBezTo>
                    <a:cubicBezTo>
                      <a:pt x="94" y="421"/>
                      <a:pt x="108" y="428"/>
                      <a:pt x="122" y="436"/>
                    </a:cubicBezTo>
                    <a:cubicBezTo>
                      <a:pt x="136" y="444"/>
                      <a:pt x="150" y="452"/>
                      <a:pt x="164" y="459"/>
                    </a:cubicBezTo>
                    <a:cubicBezTo>
                      <a:pt x="151" y="452"/>
                      <a:pt x="142" y="437"/>
                      <a:pt x="142" y="419"/>
                    </a:cubicBezTo>
                    <a:close/>
                  </a:path>
                </a:pathLst>
              </a:custGeom>
              <a:gradFill flip="none" rotWithShape="1">
                <a:gsLst>
                  <a:gs pos="8000">
                    <a:schemeClr val="accent4">
                      <a:lumMod val="60000"/>
                      <a:lumOff val="40000"/>
                    </a:schemeClr>
                  </a:gs>
                  <a:gs pos="83000">
                    <a:schemeClr val="accent4"/>
                  </a:gs>
                </a:gsLst>
                <a:lin ang="21000000" scaled="0"/>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mn-lt"/>
                  <a:ea typeface="+mn-ea"/>
                </a:endParaRPr>
              </a:p>
            </p:txBody>
          </p:sp>
          <p:sp>
            <p:nvSpPr>
              <p:cNvPr id="44" name="Freeform 38"/>
              <p:cNvSpPr>
                <a:spLocks/>
              </p:cNvSpPr>
              <p:nvPr/>
            </p:nvSpPr>
            <p:spPr bwMode="auto">
              <a:xfrm>
                <a:off x="3548351" y="2795123"/>
                <a:ext cx="984905" cy="1665158"/>
              </a:xfrm>
              <a:custGeom>
                <a:avLst/>
                <a:gdLst>
                  <a:gd name="T0" fmla="*/ 178 w 399"/>
                  <a:gd name="T1" fmla="*/ 2 h 676"/>
                  <a:gd name="T2" fmla="*/ 210 w 399"/>
                  <a:gd name="T3" fmla="*/ 12 h 676"/>
                  <a:gd name="T4" fmla="*/ 210 w 399"/>
                  <a:gd name="T5" fmla="*/ 79 h 676"/>
                  <a:gd name="T6" fmla="*/ 157 w 399"/>
                  <a:gd name="T7" fmla="*/ 144 h 676"/>
                  <a:gd name="T8" fmla="*/ 178 w 399"/>
                  <a:gd name="T9" fmla="*/ 141 h 676"/>
                  <a:gd name="T10" fmla="*/ 399 w 399"/>
                  <a:gd name="T11" fmla="*/ 348 h 676"/>
                  <a:gd name="T12" fmla="*/ 398 w 399"/>
                  <a:gd name="T13" fmla="*/ 615 h 676"/>
                  <a:gd name="T14" fmla="*/ 351 w 399"/>
                  <a:gd name="T15" fmla="*/ 673 h 676"/>
                  <a:gd name="T16" fmla="*/ 303 w 399"/>
                  <a:gd name="T17" fmla="*/ 628 h 676"/>
                  <a:gd name="T18" fmla="*/ 304 w 399"/>
                  <a:gd name="T19" fmla="*/ 362 h 676"/>
                  <a:gd name="T20" fmla="*/ 178 w 399"/>
                  <a:gd name="T21" fmla="*/ 243 h 676"/>
                  <a:gd name="T22" fmla="*/ 158 w 399"/>
                  <a:gd name="T23" fmla="*/ 246 h 676"/>
                  <a:gd name="T24" fmla="*/ 209 w 399"/>
                  <a:gd name="T25" fmla="*/ 294 h 676"/>
                  <a:gd name="T26" fmla="*/ 209 w 399"/>
                  <a:gd name="T27" fmla="*/ 362 h 676"/>
                  <a:gd name="T28" fmla="*/ 178 w 399"/>
                  <a:gd name="T29" fmla="*/ 381 h 676"/>
                  <a:gd name="T30" fmla="*/ 146 w 399"/>
                  <a:gd name="T31" fmla="*/ 371 h 676"/>
                  <a:gd name="T32" fmla="*/ 16 w 399"/>
                  <a:gd name="T33" fmla="*/ 248 h 676"/>
                  <a:gd name="T34" fmla="*/ 8 w 399"/>
                  <a:gd name="T35" fmla="*/ 238 h 676"/>
                  <a:gd name="T36" fmla="*/ 10 w 399"/>
                  <a:gd name="T37" fmla="*/ 189 h 676"/>
                  <a:gd name="T38" fmla="*/ 11 w 399"/>
                  <a:gd name="T39" fmla="*/ 187 h 676"/>
                  <a:gd name="T40" fmla="*/ 16 w 399"/>
                  <a:gd name="T41" fmla="*/ 180 h 676"/>
                  <a:gd name="T42" fmla="*/ 147 w 399"/>
                  <a:gd name="T43" fmla="*/ 21 h 676"/>
                  <a:gd name="T44" fmla="*/ 178 w 399"/>
                  <a:gd name="T45" fmla="*/ 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9" h="676">
                    <a:moveTo>
                      <a:pt x="178" y="2"/>
                    </a:moveTo>
                    <a:cubicBezTo>
                      <a:pt x="190" y="0"/>
                      <a:pt x="201" y="4"/>
                      <a:pt x="210" y="12"/>
                    </a:cubicBezTo>
                    <a:cubicBezTo>
                      <a:pt x="227" y="28"/>
                      <a:pt x="227" y="58"/>
                      <a:pt x="210" y="79"/>
                    </a:cubicBezTo>
                    <a:cubicBezTo>
                      <a:pt x="157" y="144"/>
                      <a:pt x="157" y="144"/>
                      <a:pt x="157" y="144"/>
                    </a:cubicBezTo>
                    <a:cubicBezTo>
                      <a:pt x="178" y="141"/>
                      <a:pt x="178" y="141"/>
                      <a:pt x="178" y="141"/>
                    </a:cubicBezTo>
                    <a:cubicBezTo>
                      <a:pt x="300" y="124"/>
                      <a:pt x="399" y="217"/>
                      <a:pt x="399" y="348"/>
                    </a:cubicBezTo>
                    <a:cubicBezTo>
                      <a:pt x="398" y="615"/>
                      <a:pt x="398" y="615"/>
                      <a:pt x="398" y="615"/>
                    </a:cubicBezTo>
                    <a:cubicBezTo>
                      <a:pt x="398" y="643"/>
                      <a:pt x="377" y="669"/>
                      <a:pt x="351" y="673"/>
                    </a:cubicBezTo>
                    <a:cubicBezTo>
                      <a:pt x="325" y="676"/>
                      <a:pt x="303" y="656"/>
                      <a:pt x="303" y="628"/>
                    </a:cubicBezTo>
                    <a:cubicBezTo>
                      <a:pt x="304" y="362"/>
                      <a:pt x="304" y="362"/>
                      <a:pt x="304" y="362"/>
                    </a:cubicBezTo>
                    <a:cubicBezTo>
                      <a:pt x="304" y="287"/>
                      <a:pt x="248" y="234"/>
                      <a:pt x="178" y="243"/>
                    </a:cubicBezTo>
                    <a:cubicBezTo>
                      <a:pt x="158" y="246"/>
                      <a:pt x="158" y="246"/>
                      <a:pt x="158" y="246"/>
                    </a:cubicBezTo>
                    <a:cubicBezTo>
                      <a:pt x="209" y="294"/>
                      <a:pt x="209" y="294"/>
                      <a:pt x="209" y="294"/>
                    </a:cubicBezTo>
                    <a:cubicBezTo>
                      <a:pt x="227" y="311"/>
                      <a:pt x="226" y="341"/>
                      <a:pt x="209" y="362"/>
                    </a:cubicBezTo>
                    <a:cubicBezTo>
                      <a:pt x="200" y="373"/>
                      <a:pt x="189" y="379"/>
                      <a:pt x="178" y="381"/>
                    </a:cubicBezTo>
                    <a:cubicBezTo>
                      <a:pt x="166" y="382"/>
                      <a:pt x="155" y="379"/>
                      <a:pt x="146" y="371"/>
                    </a:cubicBezTo>
                    <a:cubicBezTo>
                      <a:pt x="16" y="248"/>
                      <a:pt x="16" y="248"/>
                      <a:pt x="16" y="248"/>
                    </a:cubicBezTo>
                    <a:cubicBezTo>
                      <a:pt x="12" y="245"/>
                      <a:pt x="10" y="241"/>
                      <a:pt x="8" y="238"/>
                    </a:cubicBezTo>
                    <a:cubicBezTo>
                      <a:pt x="0" y="223"/>
                      <a:pt x="1" y="204"/>
                      <a:pt x="10" y="189"/>
                    </a:cubicBezTo>
                    <a:cubicBezTo>
                      <a:pt x="10" y="188"/>
                      <a:pt x="11" y="187"/>
                      <a:pt x="11" y="187"/>
                    </a:cubicBezTo>
                    <a:cubicBezTo>
                      <a:pt x="13" y="184"/>
                      <a:pt x="14" y="182"/>
                      <a:pt x="16" y="180"/>
                    </a:cubicBezTo>
                    <a:cubicBezTo>
                      <a:pt x="147" y="21"/>
                      <a:pt x="147" y="21"/>
                      <a:pt x="147" y="21"/>
                    </a:cubicBezTo>
                    <a:cubicBezTo>
                      <a:pt x="156" y="10"/>
                      <a:pt x="167" y="4"/>
                      <a:pt x="178" y="2"/>
                    </a:cubicBezTo>
                    <a:close/>
                  </a:path>
                </a:pathLst>
              </a:custGeom>
              <a:solidFill>
                <a:srgbClr val="FFB407"/>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mn-lt"/>
                  <a:ea typeface="+mn-ea"/>
                </a:endParaRPr>
              </a:p>
            </p:txBody>
          </p:sp>
          <p:sp>
            <p:nvSpPr>
              <p:cNvPr id="45" name="Freeform 63"/>
              <p:cNvSpPr>
                <a:spLocks/>
              </p:cNvSpPr>
              <p:nvPr/>
            </p:nvSpPr>
            <p:spPr bwMode="auto">
              <a:xfrm>
                <a:off x="3347864" y="2691235"/>
                <a:ext cx="706438" cy="1038225"/>
              </a:xfrm>
              <a:custGeom>
                <a:avLst/>
                <a:gdLst>
                  <a:gd name="T0" fmla="*/ 202 w 287"/>
                  <a:gd name="T1" fmla="*/ 5 h 421"/>
                  <a:gd name="T2" fmla="*/ 179 w 287"/>
                  <a:gd name="T3" fmla="*/ 1 h 421"/>
                  <a:gd name="T4" fmla="*/ 147 w 287"/>
                  <a:gd name="T5" fmla="*/ 19 h 421"/>
                  <a:gd name="T6" fmla="*/ 16 w 287"/>
                  <a:gd name="T7" fmla="*/ 179 h 421"/>
                  <a:gd name="T8" fmla="*/ 11 w 287"/>
                  <a:gd name="T9" fmla="*/ 185 h 421"/>
                  <a:gd name="T10" fmla="*/ 10 w 287"/>
                  <a:gd name="T11" fmla="*/ 187 h 421"/>
                  <a:gd name="T12" fmla="*/ 8 w 287"/>
                  <a:gd name="T13" fmla="*/ 236 h 421"/>
                  <a:gd name="T14" fmla="*/ 16 w 287"/>
                  <a:gd name="T15" fmla="*/ 247 h 421"/>
                  <a:gd name="T16" fmla="*/ 146 w 287"/>
                  <a:gd name="T17" fmla="*/ 370 h 421"/>
                  <a:gd name="T18" fmla="*/ 154 w 287"/>
                  <a:gd name="T19" fmla="*/ 375 h 421"/>
                  <a:gd name="T20" fmla="*/ 235 w 287"/>
                  <a:gd name="T21" fmla="*/ 419 h 421"/>
                  <a:gd name="T22" fmla="*/ 239 w 287"/>
                  <a:gd name="T23" fmla="*/ 421 h 421"/>
                  <a:gd name="T24" fmla="*/ 231 w 287"/>
                  <a:gd name="T25" fmla="*/ 416 h 421"/>
                  <a:gd name="T26" fmla="*/ 101 w 287"/>
                  <a:gd name="T27" fmla="*/ 293 h 421"/>
                  <a:gd name="T28" fmla="*/ 93 w 287"/>
                  <a:gd name="T29" fmla="*/ 283 h 421"/>
                  <a:gd name="T30" fmla="*/ 95 w 287"/>
                  <a:gd name="T31" fmla="*/ 234 h 421"/>
                  <a:gd name="T32" fmla="*/ 96 w 287"/>
                  <a:gd name="T33" fmla="*/ 232 h 421"/>
                  <a:gd name="T34" fmla="*/ 101 w 287"/>
                  <a:gd name="T35" fmla="*/ 225 h 421"/>
                  <a:gd name="T36" fmla="*/ 232 w 287"/>
                  <a:gd name="T37" fmla="*/ 66 h 421"/>
                  <a:gd name="T38" fmla="*/ 263 w 287"/>
                  <a:gd name="T39" fmla="*/ 47 h 421"/>
                  <a:gd name="T40" fmla="*/ 287 w 287"/>
                  <a:gd name="T41" fmla="*/ 51 h 421"/>
                  <a:gd name="T42" fmla="*/ 202 w 287"/>
                  <a:gd name="T43" fmla="*/ 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421">
                    <a:moveTo>
                      <a:pt x="202" y="5"/>
                    </a:moveTo>
                    <a:cubicBezTo>
                      <a:pt x="195" y="1"/>
                      <a:pt x="187" y="0"/>
                      <a:pt x="179" y="1"/>
                    </a:cubicBezTo>
                    <a:cubicBezTo>
                      <a:pt x="167" y="3"/>
                      <a:pt x="156" y="9"/>
                      <a:pt x="147" y="19"/>
                    </a:cubicBezTo>
                    <a:cubicBezTo>
                      <a:pt x="16" y="179"/>
                      <a:pt x="16" y="179"/>
                      <a:pt x="16" y="179"/>
                    </a:cubicBezTo>
                    <a:cubicBezTo>
                      <a:pt x="14" y="181"/>
                      <a:pt x="13" y="183"/>
                      <a:pt x="11" y="185"/>
                    </a:cubicBezTo>
                    <a:cubicBezTo>
                      <a:pt x="11" y="186"/>
                      <a:pt x="11" y="187"/>
                      <a:pt x="10" y="187"/>
                    </a:cubicBezTo>
                    <a:cubicBezTo>
                      <a:pt x="1" y="203"/>
                      <a:pt x="0" y="222"/>
                      <a:pt x="8" y="236"/>
                    </a:cubicBezTo>
                    <a:cubicBezTo>
                      <a:pt x="10" y="240"/>
                      <a:pt x="13" y="244"/>
                      <a:pt x="16" y="247"/>
                    </a:cubicBezTo>
                    <a:cubicBezTo>
                      <a:pt x="146" y="370"/>
                      <a:pt x="146" y="370"/>
                      <a:pt x="146" y="370"/>
                    </a:cubicBezTo>
                    <a:cubicBezTo>
                      <a:pt x="149" y="372"/>
                      <a:pt x="151" y="374"/>
                      <a:pt x="154" y="375"/>
                    </a:cubicBezTo>
                    <a:cubicBezTo>
                      <a:pt x="181" y="390"/>
                      <a:pt x="208" y="405"/>
                      <a:pt x="235" y="419"/>
                    </a:cubicBezTo>
                    <a:cubicBezTo>
                      <a:pt x="236" y="420"/>
                      <a:pt x="238" y="421"/>
                      <a:pt x="239" y="421"/>
                    </a:cubicBezTo>
                    <a:cubicBezTo>
                      <a:pt x="236" y="420"/>
                      <a:pt x="234" y="418"/>
                      <a:pt x="231" y="416"/>
                    </a:cubicBezTo>
                    <a:cubicBezTo>
                      <a:pt x="101" y="293"/>
                      <a:pt x="101" y="293"/>
                      <a:pt x="101" y="293"/>
                    </a:cubicBezTo>
                    <a:cubicBezTo>
                      <a:pt x="97" y="290"/>
                      <a:pt x="95" y="286"/>
                      <a:pt x="93" y="283"/>
                    </a:cubicBezTo>
                    <a:cubicBezTo>
                      <a:pt x="85" y="268"/>
                      <a:pt x="86" y="249"/>
                      <a:pt x="95" y="234"/>
                    </a:cubicBezTo>
                    <a:cubicBezTo>
                      <a:pt x="95" y="233"/>
                      <a:pt x="96" y="232"/>
                      <a:pt x="96" y="232"/>
                    </a:cubicBezTo>
                    <a:cubicBezTo>
                      <a:pt x="98" y="229"/>
                      <a:pt x="99" y="227"/>
                      <a:pt x="101" y="225"/>
                    </a:cubicBezTo>
                    <a:cubicBezTo>
                      <a:pt x="232" y="66"/>
                      <a:pt x="232" y="66"/>
                      <a:pt x="232" y="66"/>
                    </a:cubicBezTo>
                    <a:cubicBezTo>
                      <a:pt x="241" y="55"/>
                      <a:pt x="252" y="49"/>
                      <a:pt x="263" y="47"/>
                    </a:cubicBezTo>
                    <a:cubicBezTo>
                      <a:pt x="272" y="46"/>
                      <a:pt x="280" y="47"/>
                      <a:pt x="287" y="51"/>
                    </a:cubicBezTo>
                    <a:lnTo>
                      <a:pt x="202" y="5"/>
                    </a:lnTo>
                    <a:close/>
                  </a:path>
                </a:pathLst>
              </a:custGeom>
              <a:solidFill>
                <a:srgbClr val="FEE08C"/>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mn-lt"/>
                  <a:ea typeface="+mn-ea"/>
                </a:endParaRPr>
              </a:p>
            </p:txBody>
          </p:sp>
        </p:grpSp>
      </p:grpSp>
      <p:grpSp>
        <p:nvGrpSpPr>
          <p:cNvPr id="29" name="组合 28"/>
          <p:cNvGrpSpPr/>
          <p:nvPr/>
        </p:nvGrpSpPr>
        <p:grpSpPr>
          <a:xfrm>
            <a:off x="394446" y="0"/>
            <a:ext cx="2447152" cy="994611"/>
            <a:chOff x="394446" y="0"/>
            <a:chExt cx="2447152" cy="994611"/>
          </a:xfrm>
        </p:grpSpPr>
        <p:sp>
          <p:nvSpPr>
            <p:cNvPr id="30" name="文本框 29">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实现效果</a:t>
              </a:r>
            </a:p>
          </p:txBody>
        </p:sp>
        <p:grpSp>
          <p:nvGrpSpPr>
            <p:cNvPr id="32" name="组合 31"/>
            <p:cNvGrpSpPr/>
            <p:nvPr/>
          </p:nvGrpSpPr>
          <p:grpSpPr>
            <a:xfrm>
              <a:off x="394446" y="0"/>
              <a:ext cx="666734" cy="994611"/>
              <a:chOff x="514366" y="0"/>
              <a:chExt cx="666734" cy="994611"/>
            </a:xfrm>
          </p:grpSpPr>
          <p:sp>
            <p:nvSpPr>
              <p:cNvPr id="33" name="矩形 32"/>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3</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2" name="图片 1">
            <a:extLst>
              <a:ext uri="{FF2B5EF4-FFF2-40B4-BE49-F238E27FC236}">
                <a16:creationId xmlns:a16="http://schemas.microsoft.com/office/drawing/2014/main" id="{FB093C47-CDE5-6013-D1C0-AE8817B69BEB}"/>
              </a:ext>
            </a:extLst>
          </p:cNvPr>
          <p:cNvPicPr>
            <a:picLocks noChangeAspect="1"/>
          </p:cNvPicPr>
          <p:nvPr/>
        </p:nvPicPr>
        <p:blipFill>
          <a:blip r:embed="rId3"/>
          <a:stretch>
            <a:fillRect/>
          </a:stretch>
        </p:blipFill>
        <p:spPr>
          <a:xfrm>
            <a:off x="229400" y="1143890"/>
            <a:ext cx="5349838" cy="1824716"/>
          </a:xfrm>
          <a:prstGeom prst="rect">
            <a:avLst/>
          </a:prstGeom>
        </p:spPr>
      </p:pic>
      <p:pic>
        <p:nvPicPr>
          <p:cNvPr id="3" name="图片 2">
            <a:extLst>
              <a:ext uri="{FF2B5EF4-FFF2-40B4-BE49-F238E27FC236}">
                <a16:creationId xmlns:a16="http://schemas.microsoft.com/office/drawing/2014/main" id="{FA55D814-A9A7-BD15-2A38-3145A80F82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199" t="17757" r="9315" b="26123"/>
          <a:stretch/>
        </p:blipFill>
        <p:spPr>
          <a:xfrm>
            <a:off x="6684845" y="896141"/>
            <a:ext cx="5399471" cy="2312330"/>
          </a:xfrm>
          <a:prstGeom prst="rect">
            <a:avLst/>
          </a:prstGeom>
        </p:spPr>
      </p:pic>
    </p:spTree>
    <p:extLst>
      <p:ext uri="{BB962C8B-B14F-4D97-AF65-F5344CB8AC3E}">
        <p14:creationId xmlns:p14="http://schemas.microsoft.com/office/powerpoint/2010/main" val="105752782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94446" y="0"/>
            <a:ext cx="2447152" cy="994611"/>
            <a:chOff x="394446" y="0"/>
            <a:chExt cx="2447152" cy="994611"/>
          </a:xfrm>
        </p:grpSpPr>
        <p:sp>
          <p:nvSpPr>
            <p:cNvPr id="28" name="文本框 27">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相关代码</a:t>
              </a:r>
            </a:p>
          </p:txBody>
        </p:sp>
        <p:grpSp>
          <p:nvGrpSpPr>
            <p:cNvPr id="30" name="组合 29"/>
            <p:cNvGrpSpPr/>
            <p:nvPr/>
          </p:nvGrpSpPr>
          <p:grpSpPr>
            <a:xfrm>
              <a:off x="394446" y="0"/>
              <a:ext cx="666734" cy="994611"/>
              <a:chOff x="514366" y="0"/>
              <a:chExt cx="666734" cy="994611"/>
            </a:xfrm>
          </p:grpSpPr>
          <p:sp>
            <p:nvSpPr>
              <p:cNvPr id="31" name="矩形 30"/>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3</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4" name="图片 3">
            <a:extLst>
              <a:ext uri="{FF2B5EF4-FFF2-40B4-BE49-F238E27FC236}">
                <a16:creationId xmlns:a16="http://schemas.microsoft.com/office/drawing/2014/main" id="{40FF7FD5-F2B3-ABF9-296E-936CF47025DF}"/>
              </a:ext>
            </a:extLst>
          </p:cNvPr>
          <p:cNvPicPr>
            <a:picLocks noChangeAspect="1"/>
          </p:cNvPicPr>
          <p:nvPr/>
        </p:nvPicPr>
        <p:blipFill>
          <a:blip r:embed="rId3"/>
          <a:stretch>
            <a:fillRect/>
          </a:stretch>
        </p:blipFill>
        <p:spPr>
          <a:xfrm>
            <a:off x="476578" y="1179468"/>
            <a:ext cx="9318628" cy="5008569"/>
          </a:xfrm>
          <a:prstGeom prst="rect">
            <a:avLst/>
          </a:prstGeom>
        </p:spPr>
      </p:pic>
    </p:spTree>
    <p:extLst>
      <p:ext uri="{BB962C8B-B14F-4D97-AF65-F5344CB8AC3E}">
        <p14:creationId xmlns:p14="http://schemas.microsoft.com/office/powerpoint/2010/main" val="762896212"/>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94446" y="0"/>
            <a:ext cx="2447152" cy="994611"/>
            <a:chOff x="394446" y="0"/>
            <a:chExt cx="2447152" cy="994611"/>
          </a:xfrm>
        </p:grpSpPr>
        <p:sp>
          <p:nvSpPr>
            <p:cNvPr id="28" name="文本框 27">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相关代码</a:t>
              </a:r>
            </a:p>
          </p:txBody>
        </p:sp>
        <p:grpSp>
          <p:nvGrpSpPr>
            <p:cNvPr id="30" name="组合 29"/>
            <p:cNvGrpSpPr/>
            <p:nvPr/>
          </p:nvGrpSpPr>
          <p:grpSpPr>
            <a:xfrm>
              <a:off x="394446" y="0"/>
              <a:ext cx="666734" cy="994611"/>
              <a:chOff x="514366" y="0"/>
              <a:chExt cx="666734" cy="994611"/>
            </a:xfrm>
          </p:grpSpPr>
          <p:sp>
            <p:nvSpPr>
              <p:cNvPr id="31" name="矩形 30"/>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3</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3" name="图片 2">
            <a:extLst>
              <a:ext uri="{FF2B5EF4-FFF2-40B4-BE49-F238E27FC236}">
                <a16:creationId xmlns:a16="http://schemas.microsoft.com/office/drawing/2014/main" id="{EE97E20C-1066-7344-EDB9-FDEEB3A3BCD4}"/>
              </a:ext>
            </a:extLst>
          </p:cNvPr>
          <p:cNvPicPr>
            <a:picLocks noChangeAspect="1"/>
          </p:cNvPicPr>
          <p:nvPr/>
        </p:nvPicPr>
        <p:blipFill>
          <a:blip r:embed="rId3"/>
          <a:stretch>
            <a:fillRect/>
          </a:stretch>
        </p:blipFill>
        <p:spPr>
          <a:xfrm>
            <a:off x="394446" y="1167465"/>
            <a:ext cx="10934780" cy="4862548"/>
          </a:xfrm>
          <a:prstGeom prst="rect">
            <a:avLst/>
          </a:prstGeom>
        </p:spPr>
      </p:pic>
    </p:spTree>
    <p:extLst>
      <p:ext uri="{BB962C8B-B14F-4D97-AF65-F5344CB8AC3E}">
        <p14:creationId xmlns:p14="http://schemas.microsoft.com/office/powerpoint/2010/main" val="137664120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2794973" y="1805424"/>
            <a:ext cx="3810912" cy="3810912"/>
          </a:xfrm>
          <a:prstGeom prst="ellipse">
            <a:avLst/>
          </a:prstGeom>
          <a:solidFill>
            <a:srgbClr val="596784"/>
          </a:solidFill>
          <a:ln w="38100">
            <a:noFill/>
          </a:ln>
          <a:effectLst>
            <a:outerShdw blurRad="254000" dist="63500" dir="2700000" algn="tl" rotWithShape="0">
              <a:prstClr val="black">
                <a:alpha val="20000"/>
              </a:prstClr>
            </a:outerShdw>
          </a:effectLst>
          <a:scene3d>
            <a:camera prst="orthographicFront"/>
            <a:lightRig rig="twoPt" dir="t"/>
          </a:scene3d>
          <a:sp3d prstMaterial="plastic">
            <a:extrusionClr>
              <a:schemeClr val="accent1"/>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solidFill>
                <a:srgbClr val="4D4D4D"/>
              </a:solidFill>
              <a:latin typeface="微软雅黑"/>
            </a:endParaRPr>
          </a:p>
        </p:txBody>
      </p:sp>
      <p:sp>
        <p:nvSpPr>
          <p:cNvPr id="46" name="椭圆 45"/>
          <p:cNvSpPr/>
          <p:nvPr/>
        </p:nvSpPr>
        <p:spPr>
          <a:xfrm>
            <a:off x="6330208" y="1611693"/>
            <a:ext cx="593925" cy="593925"/>
          </a:xfrm>
          <a:prstGeom prst="ellipse">
            <a:avLst/>
          </a:prstGeom>
          <a:solidFill>
            <a:srgbClr val="596784"/>
          </a:solidFill>
          <a:ln w="25400">
            <a:noFill/>
          </a:ln>
          <a:effectLst>
            <a:outerShdw blurRad="254000" dist="63500" dir="2700000" algn="tl" rotWithShape="0">
              <a:prstClr val="black">
                <a:alpha val="20000"/>
              </a:prstClr>
            </a:outerShdw>
          </a:effectLst>
          <a:scene3d>
            <a:camera prst="orthographicFront"/>
            <a:lightRig rig="twoPt" dir="t"/>
          </a:scene3d>
          <a:sp3d prstMaterial="plastic">
            <a:extrusionClr>
              <a:schemeClr val="accent1"/>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solidFill>
                <a:srgbClr val="4D4D4D"/>
              </a:solidFill>
              <a:latin typeface="微软雅黑"/>
            </a:endParaRPr>
          </a:p>
        </p:txBody>
      </p:sp>
      <p:sp>
        <p:nvSpPr>
          <p:cNvPr id="47" name="椭圆 46"/>
          <p:cNvSpPr/>
          <p:nvPr/>
        </p:nvSpPr>
        <p:spPr>
          <a:xfrm>
            <a:off x="6924133" y="2739569"/>
            <a:ext cx="593925" cy="593925"/>
          </a:xfrm>
          <a:prstGeom prst="ellipse">
            <a:avLst/>
          </a:prstGeom>
          <a:solidFill>
            <a:srgbClr val="FFB407"/>
          </a:solidFill>
          <a:ln w="25400">
            <a:noFill/>
          </a:ln>
          <a:effectLst>
            <a:outerShdw blurRad="254000" dist="63500" dir="2700000" algn="tl" rotWithShape="0">
              <a:prstClr val="black">
                <a:alpha val="20000"/>
              </a:prstClr>
            </a:outerShdw>
          </a:effectLst>
          <a:scene3d>
            <a:camera prst="orthographicFront"/>
            <a:lightRig rig="twoPt" dir="t"/>
          </a:scene3d>
          <a:sp3d prstMaterial="plastic">
            <a:extrusionClr>
              <a:schemeClr val="accent1"/>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solidFill>
                <a:srgbClr val="4D4D4D"/>
              </a:solidFill>
              <a:latin typeface="微软雅黑"/>
            </a:endParaRPr>
          </a:p>
        </p:txBody>
      </p:sp>
      <p:sp>
        <p:nvSpPr>
          <p:cNvPr id="48" name="椭圆 47"/>
          <p:cNvSpPr/>
          <p:nvPr/>
        </p:nvSpPr>
        <p:spPr>
          <a:xfrm>
            <a:off x="6928876" y="4018355"/>
            <a:ext cx="593925" cy="593925"/>
          </a:xfrm>
          <a:prstGeom prst="ellipse">
            <a:avLst/>
          </a:prstGeom>
          <a:solidFill>
            <a:srgbClr val="596784"/>
          </a:solidFill>
          <a:ln w="25400">
            <a:noFill/>
          </a:ln>
          <a:effectLst>
            <a:outerShdw blurRad="254000" dist="63500" dir="2700000" algn="tl" rotWithShape="0">
              <a:prstClr val="black">
                <a:alpha val="20000"/>
              </a:prstClr>
            </a:outerShdw>
          </a:effectLst>
          <a:scene3d>
            <a:camera prst="orthographicFront"/>
            <a:lightRig rig="twoPt" dir="t"/>
          </a:scene3d>
          <a:sp3d prstMaterial="plastic">
            <a:extrusionClr>
              <a:schemeClr val="accent1"/>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solidFill>
                <a:srgbClr val="4D4D4D"/>
              </a:solidFill>
              <a:latin typeface="微软雅黑"/>
            </a:endParaRPr>
          </a:p>
        </p:txBody>
      </p:sp>
      <p:sp>
        <p:nvSpPr>
          <p:cNvPr id="49" name="椭圆 48"/>
          <p:cNvSpPr/>
          <p:nvPr/>
        </p:nvSpPr>
        <p:spPr>
          <a:xfrm>
            <a:off x="6385546" y="5016441"/>
            <a:ext cx="593925" cy="593925"/>
          </a:xfrm>
          <a:prstGeom prst="ellipse">
            <a:avLst/>
          </a:prstGeom>
          <a:solidFill>
            <a:srgbClr val="FFB407"/>
          </a:solidFill>
          <a:ln w="25400">
            <a:noFill/>
          </a:ln>
          <a:effectLst>
            <a:outerShdw blurRad="254000" dist="63500" dir="2700000" algn="tl" rotWithShape="0">
              <a:prstClr val="black">
                <a:alpha val="20000"/>
              </a:prstClr>
            </a:outerShdw>
          </a:effectLst>
          <a:scene3d>
            <a:camera prst="orthographicFront"/>
            <a:lightRig rig="twoPt" dir="t"/>
          </a:scene3d>
          <a:sp3d prstMaterial="plastic">
            <a:extrusionClr>
              <a:schemeClr val="accent1"/>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solidFill>
                <a:srgbClr val="4D4D4D"/>
              </a:solidFill>
              <a:latin typeface="微软雅黑"/>
            </a:endParaRPr>
          </a:p>
        </p:txBody>
      </p:sp>
      <p:sp>
        <p:nvSpPr>
          <p:cNvPr id="50" name="Text Box 5"/>
          <p:cNvSpPr txBox="1">
            <a:spLocks noChangeArrowheads="1"/>
          </p:cNvSpPr>
          <p:nvPr/>
        </p:nvSpPr>
        <p:spPr bwMode="auto">
          <a:xfrm>
            <a:off x="6980464" y="1467210"/>
            <a:ext cx="2757932" cy="377411"/>
          </a:xfrm>
          <a:prstGeom prst="rect">
            <a:avLst/>
          </a:prstGeom>
          <a:noFill/>
          <a:ln w="9525">
            <a:noFill/>
            <a:miter lim="800000"/>
            <a:headEnd/>
            <a:tailEnd/>
          </a:ln>
        </p:spPr>
        <p:txBody>
          <a:bodyPr wrap="square">
            <a:spAutoFit/>
          </a:bodyPr>
          <a:lstStyle/>
          <a:p>
            <a:pPr>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转化成灰度图</a:t>
            </a:r>
          </a:p>
        </p:txBody>
      </p:sp>
      <p:sp>
        <p:nvSpPr>
          <p:cNvPr id="51" name="Text Box 5"/>
          <p:cNvSpPr txBox="1">
            <a:spLocks noChangeArrowheads="1"/>
          </p:cNvSpPr>
          <p:nvPr/>
        </p:nvSpPr>
        <p:spPr bwMode="auto">
          <a:xfrm>
            <a:off x="7581373" y="2659091"/>
            <a:ext cx="2757932" cy="377411"/>
          </a:xfrm>
          <a:prstGeom prst="rect">
            <a:avLst/>
          </a:prstGeom>
          <a:noFill/>
          <a:ln w="9525">
            <a:noFill/>
            <a:miter lim="800000"/>
            <a:headEnd/>
            <a:tailEnd/>
          </a:ln>
        </p:spPr>
        <p:txBody>
          <a:bodyPr wrap="square">
            <a:spAutoFit/>
          </a:bodyPr>
          <a:lstStyle/>
          <a:p>
            <a:pPr>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提取需要的灰度值，并均衡化</a:t>
            </a:r>
          </a:p>
        </p:txBody>
      </p:sp>
      <p:sp>
        <p:nvSpPr>
          <p:cNvPr id="52" name="Text Box 5"/>
          <p:cNvSpPr txBox="1">
            <a:spLocks noChangeArrowheads="1"/>
          </p:cNvSpPr>
          <p:nvPr/>
        </p:nvSpPr>
        <p:spPr bwMode="auto">
          <a:xfrm>
            <a:off x="7625116" y="3962574"/>
            <a:ext cx="2757932" cy="377411"/>
          </a:xfrm>
          <a:prstGeom prst="rect">
            <a:avLst/>
          </a:prstGeom>
          <a:noFill/>
          <a:ln w="9525">
            <a:noFill/>
            <a:miter lim="800000"/>
            <a:headEnd/>
            <a:tailEnd/>
          </a:ln>
        </p:spPr>
        <p:txBody>
          <a:bodyPr wrap="square">
            <a:spAutoFit/>
          </a:bodyPr>
          <a:lstStyle/>
          <a:p>
            <a:pPr>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二值化</a:t>
            </a:r>
          </a:p>
        </p:txBody>
      </p:sp>
      <p:sp>
        <p:nvSpPr>
          <p:cNvPr id="53" name="Text Box 5"/>
          <p:cNvSpPr txBox="1">
            <a:spLocks noChangeArrowheads="1"/>
          </p:cNvSpPr>
          <p:nvPr/>
        </p:nvSpPr>
        <p:spPr bwMode="auto">
          <a:xfrm>
            <a:off x="7117648" y="4968743"/>
            <a:ext cx="2757932" cy="700576"/>
          </a:xfrm>
          <a:prstGeom prst="rect">
            <a:avLst/>
          </a:prstGeom>
          <a:noFill/>
          <a:ln w="9525">
            <a:noFill/>
            <a:miter lim="800000"/>
            <a:headEnd/>
            <a:tailEnd/>
          </a:ln>
        </p:spPr>
        <p:txBody>
          <a:bodyPr wrap="square">
            <a:spAutoFit/>
          </a:bodyPr>
          <a:lstStyle/>
          <a:p>
            <a:pPr>
              <a:lnSpc>
                <a:spcPct val="150000"/>
              </a:lnSpc>
            </a:pP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Canny</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边缘检测后执行概率霍夫直线检测检测</a:t>
            </a:r>
          </a:p>
        </p:txBody>
      </p:sp>
      <p:sp>
        <p:nvSpPr>
          <p:cNvPr id="54" name="Freeform 73"/>
          <p:cNvSpPr>
            <a:spLocks noEditPoints="1"/>
          </p:cNvSpPr>
          <p:nvPr/>
        </p:nvSpPr>
        <p:spPr bwMode="auto">
          <a:xfrm>
            <a:off x="6475613" y="5146500"/>
            <a:ext cx="391285" cy="321591"/>
          </a:xfrm>
          <a:custGeom>
            <a:avLst/>
            <a:gdLst>
              <a:gd name="T0" fmla="*/ 19 w 144"/>
              <a:gd name="T1" fmla="*/ 67 h 118"/>
              <a:gd name="T2" fmla="*/ 85 w 144"/>
              <a:gd name="T3" fmla="*/ 67 h 118"/>
              <a:gd name="T4" fmla="*/ 60 w 144"/>
              <a:gd name="T5" fmla="*/ 15 h 118"/>
              <a:gd name="T6" fmla="*/ 44 w 144"/>
              <a:gd name="T7" fmla="*/ 24 h 118"/>
              <a:gd name="T8" fmla="*/ 21 w 144"/>
              <a:gd name="T9" fmla="*/ 24 h 118"/>
              <a:gd name="T10" fmla="*/ 16 w 144"/>
              <a:gd name="T11" fmla="*/ 42 h 118"/>
              <a:gd name="T12" fmla="*/ 0 w 144"/>
              <a:gd name="T13" fmla="*/ 58 h 118"/>
              <a:gd name="T14" fmla="*/ 10 w 144"/>
              <a:gd name="T15" fmla="*/ 75 h 118"/>
              <a:gd name="T16" fmla="*/ 10 w 144"/>
              <a:gd name="T17" fmla="*/ 98 h 118"/>
              <a:gd name="T18" fmla="*/ 28 w 144"/>
              <a:gd name="T19" fmla="*/ 102 h 118"/>
              <a:gd name="T20" fmla="*/ 44 w 144"/>
              <a:gd name="T21" fmla="*/ 118 h 118"/>
              <a:gd name="T22" fmla="*/ 60 w 144"/>
              <a:gd name="T23" fmla="*/ 109 h 118"/>
              <a:gd name="T24" fmla="*/ 83 w 144"/>
              <a:gd name="T25" fmla="*/ 109 h 118"/>
              <a:gd name="T26" fmla="*/ 88 w 144"/>
              <a:gd name="T27" fmla="*/ 91 h 118"/>
              <a:gd name="T28" fmla="*/ 104 w 144"/>
              <a:gd name="T29" fmla="*/ 75 h 118"/>
              <a:gd name="T30" fmla="*/ 94 w 144"/>
              <a:gd name="T31" fmla="*/ 58 h 118"/>
              <a:gd name="T32" fmla="*/ 95 w 144"/>
              <a:gd name="T33" fmla="*/ 36 h 118"/>
              <a:gd name="T34" fmla="*/ 76 w 144"/>
              <a:gd name="T35" fmla="*/ 31 h 118"/>
              <a:gd name="T36" fmla="*/ 60 w 144"/>
              <a:gd name="T37" fmla="*/ 15 h 118"/>
              <a:gd name="T38" fmla="*/ 106 w 144"/>
              <a:gd name="T39" fmla="*/ 25 h 118"/>
              <a:gd name="T40" fmla="*/ 132 w 144"/>
              <a:gd name="T41" fmla="*/ 25 h 118"/>
              <a:gd name="T42" fmla="*/ 123 w 144"/>
              <a:gd name="T43" fmla="*/ 0 h 118"/>
              <a:gd name="T44" fmla="*/ 115 w 144"/>
              <a:gd name="T45" fmla="*/ 4 h 118"/>
              <a:gd name="T46" fmla="*/ 104 w 144"/>
              <a:gd name="T47" fmla="*/ 4 h 118"/>
              <a:gd name="T48" fmla="*/ 102 w 144"/>
              <a:gd name="T49" fmla="*/ 13 h 118"/>
              <a:gd name="T50" fmla="*/ 94 w 144"/>
              <a:gd name="T51" fmla="*/ 21 h 118"/>
              <a:gd name="T52" fmla="*/ 99 w 144"/>
              <a:gd name="T53" fmla="*/ 29 h 118"/>
              <a:gd name="T54" fmla="*/ 99 w 144"/>
              <a:gd name="T55" fmla="*/ 40 h 118"/>
              <a:gd name="T56" fmla="*/ 107 w 144"/>
              <a:gd name="T57" fmla="*/ 42 h 118"/>
              <a:gd name="T58" fmla="*/ 115 w 144"/>
              <a:gd name="T59" fmla="*/ 50 h 118"/>
              <a:gd name="T60" fmla="*/ 123 w 144"/>
              <a:gd name="T61" fmla="*/ 45 h 118"/>
              <a:gd name="T62" fmla="*/ 134 w 144"/>
              <a:gd name="T63" fmla="*/ 45 h 118"/>
              <a:gd name="T64" fmla="*/ 136 w 144"/>
              <a:gd name="T65" fmla="*/ 36 h 118"/>
              <a:gd name="T66" fmla="*/ 144 w 144"/>
              <a:gd name="T67" fmla="*/ 29 h 118"/>
              <a:gd name="T68" fmla="*/ 139 w 144"/>
              <a:gd name="T69" fmla="*/ 21 h 118"/>
              <a:gd name="T70" fmla="*/ 139 w 144"/>
              <a:gd name="T71" fmla="*/ 10 h 118"/>
              <a:gd name="T72" fmla="*/ 131 w 144"/>
              <a:gd name="T73" fmla="*/ 8 h 118"/>
              <a:gd name="T74" fmla="*/ 123 w 144"/>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18">
                <a:moveTo>
                  <a:pt x="52" y="99"/>
                </a:moveTo>
                <a:cubicBezTo>
                  <a:pt x="34" y="99"/>
                  <a:pt x="19" y="85"/>
                  <a:pt x="19" y="67"/>
                </a:cubicBezTo>
                <a:cubicBezTo>
                  <a:pt x="19" y="48"/>
                  <a:pt x="34" y="34"/>
                  <a:pt x="52" y="34"/>
                </a:cubicBezTo>
                <a:cubicBezTo>
                  <a:pt x="70" y="34"/>
                  <a:pt x="85" y="48"/>
                  <a:pt x="85" y="67"/>
                </a:cubicBezTo>
                <a:cubicBezTo>
                  <a:pt x="85" y="85"/>
                  <a:pt x="70" y="99"/>
                  <a:pt x="52" y="99"/>
                </a:cubicBezTo>
                <a:moveTo>
                  <a:pt x="60" y="15"/>
                </a:moveTo>
                <a:cubicBezTo>
                  <a:pt x="44" y="15"/>
                  <a:pt x="44" y="15"/>
                  <a:pt x="44" y="15"/>
                </a:cubicBezTo>
                <a:cubicBezTo>
                  <a:pt x="44" y="24"/>
                  <a:pt x="44" y="24"/>
                  <a:pt x="44" y="24"/>
                </a:cubicBezTo>
                <a:cubicBezTo>
                  <a:pt x="38" y="25"/>
                  <a:pt x="33" y="28"/>
                  <a:pt x="28" y="31"/>
                </a:cubicBezTo>
                <a:cubicBezTo>
                  <a:pt x="21" y="24"/>
                  <a:pt x="21" y="24"/>
                  <a:pt x="21" y="24"/>
                </a:cubicBezTo>
                <a:cubicBezTo>
                  <a:pt x="10" y="36"/>
                  <a:pt x="10" y="36"/>
                  <a:pt x="10" y="36"/>
                </a:cubicBezTo>
                <a:cubicBezTo>
                  <a:pt x="16" y="42"/>
                  <a:pt x="16" y="42"/>
                  <a:pt x="16" y="42"/>
                </a:cubicBezTo>
                <a:cubicBezTo>
                  <a:pt x="13" y="47"/>
                  <a:pt x="11" y="53"/>
                  <a:pt x="10" y="58"/>
                </a:cubicBezTo>
                <a:cubicBezTo>
                  <a:pt x="0" y="58"/>
                  <a:pt x="0" y="58"/>
                  <a:pt x="0" y="58"/>
                </a:cubicBezTo>
                <a:cubicBezTo>
                  <a:pt x="0" y="75"/>
                  <a:pt x="0" y="75"/>
                  <a:pt x="0" y="75"/>
                </a:cubicBezTo>
                <a:cubicBezTo>
                  <a:pt x="10" y="75"/>
                  <a:pt x="10" y="75"/>
                  <a:pt x="10" y="75"/>
                </a:cubicBezTo>
                <a:cubicBezTo>
                  <a:pt x="11" y="81"/>
                  <a:pt x="13" y="86"/>
                  <a:pt x="16" y="91"/>
                </a:cubicBezTo>
                <a:cubicBezTo>
                  <a:pt x="10" y="98"/>
                  <a:pt x="10" y="98"/>
                  <a:pt x="10" y="98"/>
                </a:cubicBezTo>
                <a:cubicBezTo>
                  <a:pt x="21" y="109"/>
                  <a:pt x="21" y="109"/>
                  <a:pt x="21" y="109"/>
                </a:cubicBezTo>
                <a:cubicBezTo>
                  <a:pt x="28" y="102"/>
                  <a:pt x="28" y="102"/>
                  <a:pt x="28" y="102"/>
                </a:cubicBezTo>
                <a:cubicBezTo>
                  <a:pt x="33" y="105"/>
                  <a:pt x="38" y="108"/>
                  <a:pt x="44" y="109"/>
                </a:cubicBezTo>
                <a:cubicBezTo>
                  <a:pt x="44" y="118"/>
                  <a:pt x="44" y="118"/>
                  <a:pt x="44" y="118"/>
                </a:cubicBezTo>
                <a:cubicBezTo>
                  <a:pt x="60" y="118"/>
                  <a:pt x="60" y="118"/>
                  <a:pt x="60" y="118"/>
                </a:cubicBezTo>
                <a:cubicBezTo>
                  <a:pt x="60" y="109"/>
                  <a:pt x="60" y="109"/>
                  <a:pt x="60" y="109"/>
                </a:cubicBezTo>
                <a:cubicBezTo>
                  <a:pt x="66" y="108"/>
                  <a:pt x="72" y="105"/>
                  <a:pt x="76" y="102"/>
                </a:cubicBezTo>
                <a:cubicBezTo>
                  <a:pt x="83" y="109"/>
                  <a:pt x="83" y="109"/>
                  <a:pt x="83" y="109"/>
                </a:cubicBezTo>
                <a:cubicBezTo>
                  <a:pt x="95" y="98"/>
                  <a:pt x="95" y="98"/>
                  <a:pt x="95" y="98"/>
                </a:cubicBezTo>
                <a:cubicBezTo>
                  <a:pt x="88" y="91"/>
                  <a:pt x="88" y="91"/>
                  <a:pt x="88" y="91"/>
                </a:cubicBezTo>
                <a:cubicBezTo>
                  <a:pt x="91" y="86"/>
                  <a:pt x="93" y="81"/>
                  <a:pt x="94" y="75"/>
                </a:cubicBezTo>
                <a:cubicBezTo>
                  <a:pt x="104" y="75"/>
                  <a:pt x="104" y="75"/>
                  <a:pt x="104" y="75"/>
                </a:cubicBezTo>
                <a:cubicBezTo>
                  <a:pt x="104" y="58"/>
                  <a:pt x="104" y="58"/>
                  <a:pt x="104" y="58"/>
                </a:cubicBezTo>
                <a:cubicBezTo>
                  <a:pt x="94" y="58"/>
                  <a:pt x="94" y="58"/>
                  <a:pt x="94" y="58"/>
                </a:cubicBezTo>
                <a:cubicBezTo>
                  <a:pt x="93" y="53"/>
                  <a:pt x="91" y="47"/>
                  <a:pt x="88" y="42"/>
                </a:cubicBezTo>
                <a:cubicBezTo>
                  <a:pt x="95" y="36"/>
                  <a:pt x="95" y="36"/>
                  <a:pt x="95" y="36"/>
                </a:cubicBezTo>
                <a:cubicBezTo>
                  <a:pt x="83" y="24"/>
                  <a:pt x="83" y="24"/>
                  <a:pt x="83" y="24"/>
                </a:cubicBezTo>
                <a:cubicBezTo>
                  <a:pt x="76" y="31"/>
                  <a:pt x="76" y="31"/>
                  <a:pt x="76" y="31"/>
                </a:cubicBezTo>
                <a:cubicBezTo>
                  <a:pt x="72" y="28"/>
                  <a:pt x="66" y="25"/>
                  <a:pt x="60" y="24"/>
                </a:cubicBezTo>
                <a:cubicBezTo>
                  <a:pt x="60" y="15"/>
                  <a:pt x="60" y="15"/>
                  <a:pt x="60" y="15"/>
                </a:cubicBezTo>
                <a:moveTo>
                  <a:pt x="119" y="38"/>
                </a:moveTo>
                <a:cubicBezTo>
                  <a:pt x="112" y="38"/>
                  <a:pt x="106" y="32"/>
                  <a:pt x="106" y="25"/>
                </a:cubicBezTo>
                <a:cubicBezTo>
                  <a:pt x="106" y="18"/>
                  <a:pt x="112" y="12"/>
                  <a:pt x="119" y="12"/>
                </a:cubicBezTo>
                <a:cubicBezTo>
                  <a:pt x="126" y="12"/>
                  <a:pt x="132" y="18"/>
                  <a:pt x="132" y="25"/>
                </a:cubicBezTo>
                <a:cubicBezTo>
                  <a:pt x="132" y="32"/>
                  <a:pt x="126" y="38"/>
                  <a:pt x="119" y="38"/>
                </a:cubicBezTo>
                <a:moveTo>
                  <a:pt x="123" y="0"/>
                </a:moveTo>
                <a:cubicBezTo>
                  <a:pt x="115" y="0"/>
                  <a:pt x="115" y="0"/>
                  <a:pt x="115" y="0"/>
                </a:cubicBezTo>
                <a:cubicBezTo>
                  <a:pt x="115" y="4"/>
                  <a:pt x="115" y="4"/>
                  <a:pt x="115" y="4"/>
                </a:cubicBezTo>
                <a:cubicBezTo>
                  <a:pt x="112" y="5"/>
                  <a:pt x="110" y="6"/>
                  <a:pt x="107" y="8"/>
                </a:cubicBezTo>
                <a:cubicBezTo>
                  <a:pt x="104" y="4"/>
                  <a:pt x="104" y="4"/>
                  <a:pt x="104" y="4"/>
                </a:cubicBezTo>
                <a:cubicBezTo>
                  <a:pt x="99" y="10"/>
                  <a:pt x="99" y="10"/>
                  <a:pt x="99" y="10"/>
                </a:cubicBezTo>
                <a:cubicBezTo>
                  <a:pt x="102" y="13"/>
                  <a:pt x="102" y="13"/>
                  <a:pt x="102" y="13"/>
                </a:cubicBezTo>
                <a:cubicBezTo>
                  <a:pt x="100" y="15"/>
                  <a:pt x="99" y="18"/>
                  <a:pt x="99" y="21"/>
                </a:cubicBezTo>
                <a:cubicBezTo>
                  <a:pt x="94" y="21"/>
                  <a:pt x="94" y="21"/>
                  <a:pt x="94" y="21"/>
                </a:cubicBezTo>
                <a:cubicBezTo>
                  <a:pt x="94" y="29"/>
                  <a:pt x="94" y="29"/>
                  <a:pt x="94" y="29"/>
                </a:cubicBezTo>
                <a:cubicBezTo>
                  <a:pt x="99" y="29"/>
                  <a:pt x="99" y="29"/>
                  <a:pt x="99" y="29"/>
                </a:cubicBezTo>
                <a:cubicBezTo>
                  <a:pt x="99" y="32"/>
                  <a:pt x="100" y="34"/>
                  <a:pt x="102" y="36"/>
                </a:cubicBezTo>
                <a:cubicBezTo>
                  <a:pt x="99" y="40"/>
                  <a:pt x="99" y="40"/>
                  <a:pt x="99" y="40"/>
                </a:cubicBezTo>
                <a:cubicBezTo>
                  <a:pt x="104" y="45"/>
                  <a:pt x="104" y="45"/>
                  <a:pt x="104" y="45"/>
                </a:cubicBezTo>
                <a:cubicBezTo>
                  <a:pt x="107" y="42"/>
                  <a:pt x="107" y="42"/>
                  <a:pt x="107" y="42"/>
                </a:cubicBezTo>
                <a:cubicBezTo>
                  <a:pt x="110" y="43"/>
                  <a:pt x="112" y="45"/>
                  <a:pt x="115" y="45"/>
                </a:cubicBezTo>
                <a:cubicBezTo>
                  <a:pt x="115" y="50"/>
                  <a:pt x="115" y="50"/>
                  <a:pt x="115" y="50"/>
                </a:cubicBezTo>
                <a:cubicBezTo>
                  <a:pt x="123" y="50"/>
                  <a:pt x="123" y="50"/>
                  <a:pt x="123" y="50"/>
                </a:cubicBezTo>
                <a:cubicBezTo>
                  <a:pt x="123" y="45"/>
                  <a:pt x="123" y="45"/>
                  <a:pt x="123" y="45"/>
                </a:cubicBezTo>
                <a:cubicBezTo>
                  <a:pt x="126" y="45"/>
                  <a:pt x="128" y="43"/>
                  <a:pt x="131" y="42"/>
                </a:cubicBezTo>
                <a:cubicBezTo>
                  <a:pt x="134" y="45"/>
                  <a:pt x="134" y="45"/>
                  <a:pt x="134" y="45"/>
                </a:cubicBezTo>
                <a:cubicBezTo>
                  <a:pt x="139" y="40"/>
                  <a:pt x="139" y="40"/>
                  <a:pt x="139" y="40"/>
                </a:cubicBezTo>
                <a:cubicBezTo>
                  <a:pt x="136" y="36"/>
                  <a:pt x="136" y="36"/>
                  <a:pt x="136" y="36"/>
                </a:cubicBezTo>
                <a:cubicBezTo>
                  <a:pt x="138" y="34"/>
                  <a:pt x="139" y="32"/>
                  <a:pt x="139" y="29"/>
                </a:cubicBezTo>
                <a:cubicBezTo>
                  <a:pt x="144" y="29"/>
                  <a:pt x="144" y="29"/>
                  <a:pt x="144" y="29"/>
                </a:cubicBezTo>
                <a:cubicBezTo>
                  <a:pt x="144" y="21"/>
                  <a:pt x="144" y="21"/>
                  <a:pt x="144" y="21"/>
                </a:cubicBezTo>
                <a:cubicBezTo>
                  <a:pt x="139" y="21"/>
                  <a:pt x="139" y="21"/>
                  <a:pt x="139" y="21"/>
                </a:cubicBezTo>
                <a:cubicBezTo>
                  <a:pt x="139" y="18"/>
                  <a:pt x="138" y="15"/>
                  <a:pt x="136" y="13"/>
                </a:cubicBezTo>
                <a:cubicBezTo>
                  <a:pt x="139" y="10"/>
                  <a:pt x="139" y="10"/>
                  <a:pt x="139" y="10"/>
                </a:cubicBezTo>
                <a:cubicBezTo>
                  <a:pt x="134" y="4"/>
                  <a:pt x="134" y="4"/>
                  <a:pt x="134" y="4"/>
                </a:cubicBezTo>
                <a:cubicBezTo>
                  <a:pt x="131" y="8"/>
                  <a:pt x="131" y="8"/>
                  <a:pt x="131" y="8"/>
                </a:cubicBezTo>
                <a:cubicBezTo>
                  <a:pt x="128" y="6"/>
                  <a:pt x="126" y="5"/>
                  <a:pt x="123" y="4"/>
                </a:cubicBezTo>
                <a:cubicBezTo>
                  <a:pt x="123" y="0"/>
                  <a:pt x="123" y="0"/>
                  <a:pt x="123" y="0"/>
                </a:cubicBezTo>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solidFill>
                <a:srgbClr val="B2B2B2">
                  <a:lumMod val="50000"/>
                </a:srgbClr>
              </a:solidFill>
            </a:endParaRPr>
          </a:p>
        </p:txBody>
      </p:sp>
      <p:sp>
        <p:nvSpPr>
          <p:cNvPr id="55" name="Freeform 75"/>
          <p:cNvSpPr>
            <a:spLocks noEditPoints="1"/>
          </p:cNvSpPr>
          <p:nvPr/>
        </p:nvSpPr>
        <p:spPr bwMode="auto">
          <a:xfrm>
            <a:off x="6402907" y="1745341"/>
            <a:ext cx="439967" cy="271360"/>
          </a:xfrm>
          <a:custGeom>
            <a:avLst/>
            <a:gdLst>
              <a:gd name="T0" fmla="*/ 26 w 188"/>
              <a:gd name="T1" fmla="*/ 37 h 96"/>
              <a:gd name="T2" fmla="*/ 17 w 188"/>
              <a:gd name="T3" fmla="*/ 46 h 96"/>
              <a:gd name="T4" fmla="*/ 20 w 188"/>
              <a:gd name="T5" fmla="*/ 53 h 96"/>
              <a:gd name="T6" fmla="*/ 4 w 188"/>
              <a:gd name="T7" fmla="*/ 78 h 96"/>
              <a:gd name="T8" fmla="*/ 6 w 188"/>
              <a:gd name="T9" fmla="*/ 79 h 96"/>
              <a:gd name="T10" fmla="*/ 16 w 188"/>
              <a:gd name="T11" fmla="*/ 70 h 96"/>
              <a:gd name="T12" fmla="*/ 11 w 188"/>
              <a:gd name="T13" fmla="*/ 96 h 96"/>
              <a:gd name="T14" fmla="*/ 20 w 188"/>
              <a:gd name="T15" fmla="*/ 96 h 96"/>
              <a:gd name="T16" fmla="*/ 26 w 188"/>
              <a:gd name="T17" fmla="*/ 85 h 96"/>
              <a:gd name="T18" fmla="*/ 32 w 188"/>
              <a:gd name="T19" fmla="*/ 96 h 96"/>
              <a:gd name="T20" fmla="*/ 40 w 188"/>
              <a:gd name="T21" fmla="*/ 96 h 96"/>
              <a:gd name="T22" fmla="*/ 36 w 188"/>
              <a:gd name="T23" fmla="*/ 70 h 96"/>
              <a:gd name="T24" fmla="*/ 46 w 188"/>
              <a:gd name="T25" fmla="*/ 79 h 96"/>
              <a:gd name="T26" fmla="*/ 48 w 188"/>
              <a:gd name="T27" fmla="*/ 78 h 96"/>
              <a:gd name="T28" fmla="*/ 31 w 188"/>
              <a:gd name="T29" fmla="*/ 53 h 96"/>
              <a:gd name="T30" fmla="*/ 35 w 188"/>
              <a:gd name="T31" fmla="*/ 46 h 96"/>
              <a:gd name="T32" fmla="*/ 26 w 188"/>
              <a:gd name="T33" fmla="*/ 37 h 96"/>
              <a:gd name="T34" fmla="*/ 163 w 188"/>
              <a:gd name="T35" fmla="*/ 37 h 96"/>
              <a:gd name="T36" fmla="*/ 154 w 188"/>
              <a:gd name="T37" fmla="*/ 46 h 96"/>
              <a:gd name="T38" fmla="*/ 157 w 188"/>
              <a:gd name="T39" fmla="*/ 53 h 96"/>
              <a:gd name="T40" fmla="*/ 141 w 188"/>
              <a:gd name="T41" fmla="*/ 78 h 96"/>
              <a:gd name="T42" fmla="*/ 143 w 188"/>
              <a:gd name="T43" fmla="*/ 79 h 96"/>
              <a:gd name="T44" fmla="*/ 153 w 188"/>
              <a:gd name="T45" fmla="*/ 70 h 96"/>
              <a:gd name="T46" fmla="*/ 148 w 188"/>
              <a:gd name="T47" fmla="*/ 96 h 96"/>
              <a:gd name="T48" fmla="*/ 157 w 188"/>
              <a:gd name="T49" fmla="*/ 96 h 96"/>
              <a:gd name="T50" fmla="*/ 163 w 188"/>
              <a:gd name="T51" fmla="*/ 85 h 96"/>
              <a:gd name="T52" fmla="*/ 169 w 188"/>
              <a:gd name="T53" fmla="*/ 96 h 96"/>
              <a:gd name="T54" fmla="*/ 177 w 188"/>
              <a:gd name="T55" fmla="*/ 96 h 96"/>
              <a:gd name="T56" fmla="*/ 173 w 188"/>
              <a:gd name="T57" fmla="*/ 70 h 96"/>
              <a:gd name="T58" fmla="*/ 183 w 188"/>
              <a:gd name="T59" fmla="*/ 79 h 96"/>
              <a:gd name="T60" fmla="*/ 185 w 188"/>
              <a:gd name="T61" fmla="*/ 78 h 96"/>
              <a:gd name="T62" fmla="*/ 169 w 188"/>
              <a:gd name="T63" fmla="*/ 53 h 96"/>
              <a:gd name="T64" fmla="*/ 172 w 188"/>
              <a:gd name="T65" fmla="*/ 46 h 96"/>
              <a:gd name="T66" fmla="*/ 163 w 188"/>
              <a:gd name="T67" fmla="*/ 37 h 96"/>
              <a:gd name="T68" fmla="*/ 96 w 188"/>
              <a:gd name="T69" fmla="*/ 0 h 96"/>
              <a:gd name="T70" fmla="*/ 81 w 188"/>
              <a:gd name="T71" fmla="*/ 15 h 96"/>
              <a:gd name="T72" fmla="*/ 87 w 188"/>
              <a:gd name="T73" fmla="*/ 26 h 96"/>
              <a:gd name="T74" fmla="*/ 60 w 188"/>
              <a:gd name="T75" fmla="*/ 67 h 96"/>
              <a:gd name="T76" fmla="*/ 63 w 188"/>
              <a:gd name="T77" fmla="*/ 68 h 96"/>
              <a:gd name="T78" fmla="*/ 80 w 188"/>
              <a:gd name="T79" fmla="*/ 53 h 96"/>
              <a:gd name="T80" fmla="*/ 72 w 188"/>
              <a:gd name="T81" fmla="*/ 96 h 96"/>
              <a:gd name="T82" fmla="*/ 86 w 188"/>
              <a:gd name="T83" fmla="*/ 96 h 96"/>
              <a:gd name="T84" fmla="*/ 96 w 188"/>
              <a:gd name="T85" fmla="*/ 78 h 96"/>
              <a:gd name="T86" fmla="*/ 106 w 188"/>
              <a:gd name="T87" fmla="*/ 96 h 96"/>
              <a:gd name="T88" fmla="*/ 120 w 188"/>
              <a:gd name="T89" fmla="*/ 96 h 96"/>
              <a:gd name="T90" fmla="*/ 112 w 188"/>
              <a:gd name="T91" fmla="*/ 53 h 96"/>
              <a:gd name="T92" fmla="*/ 129 w 188"/>
              <a:gd name="T93" fmla="*/ 68 h 96"/>
              <a:gd name="T94" fmla="*/ 132 w 188"/>
              <a:gd name="T95" fmla="*/ 67 h 96"/>
              <a:gd name="T96" fmla="*/ 105 w 188"/>
              <a:gd name="T97" fmla="*/ 26 h 96"/>
              <a:gd name="T98" fmla="*/ 111 w 188"/>
              <a:gd name="T99" fmla="*/ 15 h 96"/>
              <a:gd name="T100" fmla="*/ 96 w 188"/>
              <a:gd name="T10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8" h="96">
                <a:moveTo>
                  <a:pt x="26" y="37"/>
                </a:moveTo>
                <a:cubicBezTo>
                  <a:pt x="21" y="37"/>
                  <a:pt x="17" y="41"/>
                  <a:pt x="17" y="46"/>
                </a:cubicBezTo>
                <a:cubicBezTo>
                  <a:pt x="17" y="49"/>
                  <a:pt x="18" y="51"/>
                  <a:pt x="20" y="53"/>
                </a:cubicBezTo>
                <a:cubicBezTo>
                  <a:pt x="11" y="56"/>
                  <a:pt x="0" y="75"/>
                  <a:pt x="4" y="78"/>
                </a:cubicBezTo>
                <a:cubicBezTo>
                  <a:pt x="4" y="79"/>
                  <a:pt x="5" y="79"/>
                  <a:pt x="6" y="79"/>
                </a:cubicBezTo>
                <a:cubicBezTo>
                  <a:pt x="9" y="79"/>
                  <a:pt x="13" y="74"/>
                  <a:pt x="16" y="70"/>
                </a:cubicBezTo>
                <a:cubicBezTo>
                  <a:pt x="14" y="78"/>
                  <a:pt x="12" y="88"/>
                  <a:pt x="11" y="96"/>
                </a:cubicBezTo>
                <a:cubicBezTo>
                  <a:pt x="20" y="96"/>
                  <a:pt x="20" y="96"/>
                  <a:pt x="20" y="96"/>
                </a:cubicBezTo>
                <a:cubicBezTo>
                  <a:pt x="20" y="91"/>
                  <a:pt x="23" y="85"/>
                  <a:pt x="26" y="85"/>
                </a:cubicBezTo>
                <a:cubicBezTo>
                  <a:pt x="29" y="85"/>
                  <a:pt x="32" y="91"/>
                  <a:pt x="32" y="96"/>
                </a:cubicBezTo>
                <a:cubicBezTo>
                  <a:pt x="40" y="96"/>
                  <a:pt x="40" y="96"/>
                  <a:pt x="40" y="96"/>
                </a:cubicBezTo>
                <a:cubicBezTo>
                  <a:pt x="39" y="88"/>
                  <a:pt x="38" y="78"/>
                  <a:pt x="36" y="70"/>
                </a:cubicBezTo>
                <a:cubicBezTo>
                  <a:pt x="39" y="74"/>
                  <a:pt x="43" y="79"/>
                  <a:pt x="46" y="79"/>
                </a:cubicBezTo>
                <a:cubicBezTo>
                  <a:pt x="46" y="79"/>
                  <a:pt x="47" y="79"/>
                  <a:pt x="48" y="78"/>
                </a:cubicBezTo>
                <a:cubicBezTo>
                  <a:pt x="51" y="75"/>
                  <a:pt x="41" y="56"/>
                  <a:pt x="31" y="53"/>
                </a:cubicBezTo>
                <a:cubicBezTo>
                  <a:pt x="33" y="51"/>
                  <a:pt x="35" y="49"/>
                  <a:pt x="35" y="46"/>
                </a:cubicBezTo>
                <a:cubicBezTo>
                  <a:pt x="35" y="41"/>
                  <a:pt x="31" y="37"/>
                  <a:pt x="26" y="37"/>
                </a:cubicBezTo>
                <a:moveTo>
                  <a:pt x="163" y="37"/>
                </a:moveTo>
                <a:cubicBezTo>
                  <a:pt x="158" y="37"/>
                  <a:pt x="154" y="41"/>
                  <a:pt x="154" y="46"/>
                </a:cubicBezTo>
                <a:cubicBezTo>
                  <a:pt x="154" y="49"/>
                  <a:pt x="155" y="51"/>
                  <a:pt x="157" y="53"/>
                </a:cubicBezTo>
                <a:cubicBezTo>
                  <a:pt x="148" y="56"/>
                  <a:pt x="138" y="75"/>
                  <a:pt x="141" y="78"/>
                </a:cubicBezTo>
                <a:cubicBezTo>
                  <a:pt x="142" y="79"/>
                  <a:pt x="142" y="79"/>
                  <a:pt x="143" y="79"/>
                </a:cubicBezTo>
                <a:cubicBezTo>
                  <a:pt x="146" y="79"/>
                  <a:pt x="150" y="74"/>
                  <a:pt x="153" y="70"/>
                </a:cubicBezTo>
                <a:cubicBezTo>
                  <a:pt x="151" y="78"/>
                  <a:pt x="149" y="88"/>
                  <a:pt x="148" y="96"/>
                </a:cubicBezTo>
                <a:cubicBezTo>
                  <a:pt x="157" y="96"/>
                  <a:pt x="157" y="96"/>
                  <a:pt x="157" y="96"/>
                </a:cubicBezTo>
                <a:cubicBezTo>
                  <a:pt x="157" y="91"/>
                  <a:pt x="160" y="85"/>
                  <a:pt x="163" y="85"/>
                </a:cubicBezTo>
                <a:cubicBezTo>
                  <a:pt x="166" y="85"/>
                  <a:pt x="169" y="91"/>
                  <a:pt x="169" y="96"/>
                </a:cubicBezTo>
                <a:cubicBezTo>
                  <a:pt x="177" y="96"/>
                  <a:pt x="177" y="96"/>
                  <a:pt x="177" y="96"/>
                </a:cubicBezTo>
                <a:cubicBezTo>
                  <a:pt x="177" y="88"/>
                  <a:pt x="175" y="78"/>
                  <a:pt x="173" y="70"/>
                </a:cubicBezTo>
                <a:cubicBezTo>
                  <a:pt x="176" y="74"/>
                  <a:pt x="180" y="79"/>
                  <a:pt x="183" y="79"/>
                </a:cubicBezTo>
                <a:cubicBezTo>
                  <a:pt x="184" y="79"/>
                  <a:pt x="184" y="79"/>
                  <a:pt x="185" y="78"/>
                </a:cubicBezTo>
                <a:cubicBezTo>
                  <a:pt x="188" y="75"/>
                  <a:pt x="178" y="56"/>
                  <a:pt x="169" y="53"/>
                </a:cubicBezTo>
                <a:cubicBezTo>
                  <a:pt x="171" y="51"/>
                  <a:pt x="172" y="49"/>
                  <a:pt x="172" y="46"/>
                </a:cubicBezTo>
                <a:cubicBezTo>
                  <a:pt x="172" y="41"/>
                  <a:pt x="168" y="37"/>
                  <a:pt x="163" y="37"/>
                </a:cubicBezTo>
                <a:moveTo>
                  <a:pt x="96" y="0"/>
                </a:moveTo>
                <a:cubicBezTo>
                  <a:pt x="88" y="0"/>
                  <a:pt x="81" y="7"/>
                  <a:pt x="81" y="15"/>
                </a:cubicBezTo>
                <a:cubicBezTo>
                  <a:pt x="81" y="19"/>
                  <a:pt x="83" y="24"/>
                  <a:pt x="87" y="26"/>
                </a:cubicBezTo>
                <a:cubicBezTo>
                  <a:pt x="72" y="32"/>
                  <a:pt x="55" y="62"/>
                  <a:pt x="60" y="67"/>
                </a:cubicBezTo>
                <a:cubicBezTo>
                  <a:pt x="61" y="68"/>
                  <a:pt x="62" y="68"/>
                  <a:pt x="63" y="68"/>
                </a:cubicBezTo>
                <a:cubicBezTo>
                  <a:pt x="68" y="68"/>
                  <a:pt x="75" y="61"/>
                  <a:pt x="80" y="53"/>
                </a:cubicBezTo>
                <a:cubicBezTo>
                  <a:pt x="77" y="67"/>
                  <a:pt x="74" y="83"/>
                  <a:pt x="72" y="96"/>
                </a:cubicBezTo>
                <a:cubicBezTo>
                  <a:pt x="86" y="96"/>
                  <a:pt x="86" y="96"/>
                  <a:pt x="86" y="96"/>
                </a:cubicBezTo>
                <a:cubicBezTo>
                  <a:pt x="86" y="88"/>
                  <a:pt x="91" y="78"/>
                  <a:pt x="96" y="78"/>
                </a:cubicBezTo>
                <a:cubicBezTo>
                  <a:pt x="101" y="78"/>
                  <a:pt x="106" y="88"/>
                  <a:pt x="106" y="96"/>
                </a:cubicBezTo>
                <a:cubicBezTo>
                  <a:pt x="120" y="96"/>
                  <a:pt x="120" y="96"/>
                  <a:pt x="120" y="96"/>
                </a:cubicBezTo>
                <a:cubicBezTo>
                  <a:pt x="118" y="83"/>
                  <a:pt x="115" y="67"/>
                  <a:pt x="112" y="53"/>
                </a:cubicBezTo>
                <a:cubicBezTo>
                  <a:pt x="117" y="61"/>
                  <a:pt x="124" y="68"/>
                  <a:pt x="129" y="68"/>
                </a:cubicBezTo>
                <a:cubicBezTo>
                  <a:pt x="130" y="68"/>
                  <a:pt x="131" y="68"/>
                  <a:pt x="132" y="67"/>
                </a:cubicBezTo>
                <a:cubicBezTo>
                  <a:pt x="137" y="62"/>
                  <a:pt x="120" y="32"/>
                  <a:pt x="105" y="26"/>
                </a:cubicBezTo>
                <a:cubicBezTo>
                  <a:pt x="109" y="24"/>
                  <a:pt x="111" y="19"/>
                  <a:pt x="111" y="15"/>
                </a:cubicBezTo>
                <a:cubicBezTo>
                  <a:pt x="111" y="7"/>
                  <a:pt x="104" y="0"/>
                  <a:pt x="96" y="0"/>
                </a:cubicBezTo>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solidFill>
                <a:srgbClr val="B2B2B2">
                  <a:lumMod val="50000"/>
                </a:srgbClr>
              </a:solidFill>
            </a:endParaRPr>
          </a:p>
        </p:txBody>
      </p:sp>
      <p:sp>
        <p:nvSpPr>
          <p:cNvPr id="56" name="Freeform 72"/>
          <p:cNvSpPr>
            <a:spLocks noEditPoints="1"/>
          </p:cNvSpPr>
          <p:nvPr/>
        </p:nvSpPr>
        <p:spPr bwMode="auto">
          <a:xfrm>
            <a:off x="7058849" y="2863736"/>
            <a:ext cx="300781" cy="336875"/>
          </a:xfrm>
          <a:custGeom>
            <a:avLst/>
            <a:gdLst>
              <a:gd name="T0" fmla="*/ 88 w 110"/>
              <a:gd name="T1" fmla="*/ 17 h 123"/>
              <a:gd name="T2" fmla="*/ 77 w 110"/>
              <a:gd name="T3" fmla="*/ 31 h 123"/>
              <a:gd name="T4" fmla="*/ 93 w 110"/>
              <a:gd name="T5" fmla="*/ 62 h 123"/>
              <a:gd name="T6" fmla="*/ 57 w 110"/>
              <a:gd name="T7" fmla="*/ 100 h 123"/>
              <a:gd name="T8" fmla="*/ 57 w 110"/>
              <a:gd name="T9" fmla="*/ 94 h 123"/>
              <a:gd name="T10" fmla="*/ 32 w 110"/>
              <a:gd name="T11" fmla="*/ 108 h 123"/>
              <a:gd name="T12" fmla="*/ 57 w 110"/>
              <a:gd name="T13" fmla="*/ 123 h 123"/>
              <a:gd name="T14" fmla="*/ 57 w 110"/>
              <a:gd name="T15" fmla="*/ 117 h 123"/>
              <a:gd name="T16" fmla="*/ 110 w 110"/>
              <a:gd name="T17" fmla="*/ 62 h 123"/>
              <a:gd name="T18" fmla="*/ 88 w 110"/>
              <a:gd name="T19" fmla="*/ 17 h 123"/>
              <a:gd name="T20" fmla="*/ 50 w 110"/>
              <a:gd name="T21" fmla="*/ 0 h 123"/>
              <a:gd name="T22" fmla="*/ 50 w 110"/>
              <a:gd name="T23" fmla="*/ 7 h 123"/>
              <a:gd name="T24" fmla="*/ 0 w 110"/>
              <a:gd name="T25" fmla="*/ 62 h 123"/>
              <a:gd name="T26" fmla="*/ 19 w 110"/>
              <a:gd name="T27" fmla="*/ 103 h 123"/>
              <a:gd name="T28" fmla="*/ 30 w 110"/>
              <a:gd name="T29" fmla="*/ 90 h 123"/>
              <a:gd name="T30" fmla="*/ 17 w 110"/>
              <a:gd name="T31" fmla="*/ 62 h 123"/>
              <a:gd name="T32" fmla="*/ 50 w 110"/>
              <a:gd name="T33" fmla="*/ 24 h 123"/>
              <a:gd name="T34" fmla="*/ 50 w 110"/>
              <a:gd name="T35" fmla="*/ 30 h 123"/>
              <a:gd name="T36" fmla="*/ 75 w 110"/>
              <a:gd name="T37" fmla="*/ 15 h 123"/>
              <a:gd name="T38" fmla="*/ 50 w 110"/>
              <a:gd name="T3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23">
                <a:moveTo>
                  <a:pt x="88" y="17"/>
                </a:moveTo>
                <a:cubicBezTo>
                  <a:pt x="77" y="31"/>
                  <a:pt x="77" y="31"/>
                  <a:pt x="77" y="31"/>
                </a:cubicBezTo>
                <a:cubicBezTo>
                  <a:pt x="87" y="38"/>
                  <a:pt x="93" y="49"/>
                  <a:pt x="93" y="62"/>
                </a:cubicBezTo>
                <a:cubicBezTo>
                  <a:pt x="93" y="82"/>
                  <a:pt x="77" y="98"/>
                  <a:pt x="57" y="100"/>
                </a:cubicBezTo>
                <a:cubicBezTo>
                  <a:pt x="57" y="94"/>
                  <a:pt x="57" y="94"/>
                  <a:pt x="57" y="94"/>
                </a:cubicBezTo>
                <a:cubicBezTo>
                  <a:pt x="32" y="108"/>
                  <a:pt x="32" y="108"/>
                  <a:pt x="32" y="108"/>
                </a:cubicBezTo>
                <a:cubicBezTo>
                  <a:pt x="57" y="123"/>
                  <a:pt x="57" y="123"/>
                  <a:pt x="57" y="123"/>
                </a:cubicBezTo>
                <a:cubicBezTo>
                  <a:pt x="57" y="117"/>
                  <a:pt x="57" y="117"/>
                  <a:pt x="57" y="117"/>
                </a:cubicBezTo>
                <a:cubicBezTo>
                  <a:pt x="86" y="116"/>
                  <a:pt x="110" y="91"/>
                  <a:pt x="110" y="62"/>
                </a:cubicBezTo>
                <a:cubicBezTo>
                  <a:pt x="110" y="44"/>
                  <a:pt x="102" y="28"/>
                  <a:pt x="88" y="17"/>
                </a:cubicBezTo>
                <a:moveTo>
                  <a:pt x="50" y="0"/>
                </a:moveTo>
                <a:cubicBezTo>
                  <a:pt x="50" y="7"/>
                  <a:pt x="50" y="7"/>
                  <a:pt x="50" y="7"/>
                </a:cubicBezTo>
                <a:cubicBezTo>
                  <a:pt x="22" y="9"/>
                  <a:pt x="0" y="33"/>
                  <a:pt x="0" y="62"/>
                </a:cubicBezTo>
                <a:cubicBezTo>
                  <a:pt x="0" y="78"/>
                  <a:pt x="7" y="93"/>
                  <a:pt x="19" y="103"/>
                </a:cubicBezTo>
                <a:cubicBezTo>
                  <a:pt x="30" y="90"/>
                  <a:pt x="30" y="90"/>
                  <a:pt x="30" y="90"/>
                </a:cubicBezTo>
                <a:cubicBezTo>
                  <a:pt x="22" y="83"/>
                  <a:pt x="17" y="73"/>
                  <a:pt x="17" y="62"/>
                </a:cubicBezTo>
                <a:cubicBezTo>
                  <a:pt x="17" y="42"/>
                  <a:pt x="31" y="26"/>
                  <a:pt x="50" y="24"/>
                </a:cubicBezTo>
                <a:cubicBezTo>
                  <a:pt x="50" y="30"/>
                  <a:pt x="50" y="30"/>
                  <a:pt x="50" y="30"/>
                </a:cubicBezTo>
                <a:cubicBezTo>
                  <a:pt x="75" y="15"/>
                  <a:pt x="75" y="15"/>
                  <a:pt x="75" y="15"/>
                </a:cubicBezTo>
                <a:cubicBezTo>
                  <a:pt x="50" y="0"/>
                  <a:pt x="50" y="0"/>
                  <a:pt x="50" y="0"/>
                </a:cubicBezTo>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solidFill>
                <a:srgbClr val="B2B2B2">
                  <a:lumMod val="50000"/>
                </a:srgbClr>
              </a:solidFill>
            </a:endParaRPr>
          </a:p>
        </p:txBody>
      </p:sp>
      <p:sp>
        <p:nvSpPr>
          <p:cNvPr id="57" name="Freeform 74"/>
          <p:cNvSpPr>
            <a:spLocks noEditPoints="1"/>
          </p:cNvSpPr>
          <p:nvPr/>
        </p:nvSpPr>
        <p:spPr bwMode="auto">
          <a:xfrm>
            <a:off x="7058849" y="4154670"/>
            <a:ext cx="333899" cy="300193"/>
          </a:xfrm>
          <a:custGeom>
            <a:avLst/>
            <a:gdLst>
              <a:gd name="T0" fmla="*/ 25 w 116"/>
              <a:gd name="T1" fmla="*/ 43 h 104"/>
              <a:gd name="T2" fmla="*/ 37 w 116"/>
              <a:gd name="T3" fmla="*/ 59 h 104"/>
              <a:gd name="T4" fmla="*/ 53 w 116"/>
              <a:gd name="T5" fmla="*/ 47 h 104"/>
              <a:gd name="T6" fmla="*/ 41 w 116"/>
              <a:gd name="T7" fmla="*/ 32 h 104"/>
              <a:gd name="T8" fmla="*/ 53 w 116"/>
              <a:gd name="T9" fmla="*/ 24 h 104"/>
              <a:gd name="T10" fmla="*/ 8 w 116"/>
              <a:gd name="T11" fmla="*/ 0 h 104"/>
              <a:gd name="T12" fmla="*/ 12 w 116"/>
              <a:gd name="T13" fmla="*/ 51 h 104"/>
              <a:gd name="T14" fmla="*/ 25 w 116"/>
              <a:gd name="T15" fmla="*/ 43 h 104"/>
              <a:gd name="T16" fmla="*/ 94 w 116"/>
              <a:gd name="T17" fmla="*/ 44 h 104"/>
              <a:gd name="T18" fmla="*/ 106 w 116"/>
              <a:gd name="T19" fmla="*/ 53 h 104"/>
              <a:gd name="T20" fmla="*/ 112 w 116"/>
              <a:gd name="T21" fmla="*/ 2 h 104"/>
              <a:gd name="T22" fmla="*/ 66 w 116"/>
              <a:gd name="T23" fmla="*/ 24 h 104"/>
              <a:gd name="T24" fmla="*/ 78 w 116"/>
              <a:gd name="T25" fmla="*/ 33 h 104"/>
              <a:gd name="T26" fmla="*/ 0 w 116"/>
              <a:gd name="T27" fmla="*/ 83 h 104"/>
              <a:gd name="T28" fmla="*/ 4 w 116"/>
              <a:gd name="T29" fmla="*/ 102 h 104"/>
              <a:gd name="T30" fmla="*/ 94 w 116"/>
              <a:gd name="T31" fmla="*/ 44 h 104"/>
              <a:gd name="T32" fmla="*/ 82 w 116"/>
              <a:gd name="T33" fmla="*/ 70 h 104"/>
              <a:gd name="T34" fmla="*/ 66 w 116"/>
              <a:gd name="T35" fmla="*/ 83 h 104"/>
              <a:gd name="T36" fmla="*/ 112 w 116"/>
              <a:gd name="T37" fmla="*/ 104 h 104"/>
              <a:gd name="T38" fmla="*/ 116 w 116"/>
              <a:gd name="T39" fmla="*/ 85 h 104"/>
              <a:gd name="T40" fmla="*/ 82 w 116"/>
              <a:gd name="T41"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04">
                <a:moveTo>
                  <a:pt x="25" y="43"/>
                </a:moveTo>
                <a:cubicBezTo>
                  <a:pt x="28" y="48"/>
                  <a:pt x="32" y="54"/>
                  <a:pt x="37" y="59"/>
                </a:cubicBezTo>
                <a:cubicBezTo>
                  <a:pt x="42" y="55"/>
                  <a:pt x="48" y="52"/>
                  <a:pt x="53" y="47"/>
                </a:cubicBezTo>
                <a:cubicBezTo>
                  <a:pt x="49" y="42"/>
                  <a:pt x="45" y="37"/>
                  <a:pt x="41" y="32"/>
                </a:cubicBezTo>
                <a:cubicBezTo>
                  <a:pt x="53" y="24"/>
                  <a:pt x="53" y="24"/>
                  <a:pt x="53" y="24"/>
                </a:cubicBezTo>
                <a:cubicBezTo>
                  <a:pt x="8" y="0"/>
                  <a:pt x="8" y="0"/>
                  <a:pt x="8" y="0"/>
                </a:cubicBezTo>
                <a:cubicBezTo>
                  <a:pt x="12" y="51"/>
                  <a:pt x="12" y="51"/>
                  <a:pt x="12" y="51"/>
                </a:cubicBezTo>
                <a:lnTo>
                  <a:pt x="25" y="43"/>
                </a:lnTo>
                <a:close/>
                <a:moveTo>
                  <a:pt x="94" y="44"/>
                </a:moveTo>
                <a:cubicBezTo>
                  <a:pt x="106" y="53"/>
                  <a:pt x="106" y="53"/>
                  <a:pt x="106" y="53"/>
                </a:cubicBezTo>
                <a:cubicBezTo>
                  <a:pt x="112" y="2"/>
                  <a:pt x="112" y="2"/>
                  <a:pt x="112" y="2"/>
                </a:cubicBezTo>
                <a:cubicBezTo>
                  <a:pt x="66" y="24"/>
                  <a:pt x="66" y="24"/>
                  <a:pt x="66" y="24"/>
                </a:cubicBezTo>
                <a:cubicBezTo>
                  <a:pt x="78" y="33"/>
                  <a:pt x="78" y="33"/>
                  <a:pt x="78" y="33"/>
                </a:cubicBezTo>
                <a:cubicBezTo>
                  <a:pt x="49" y="73"/>
                  <a:pt x="1" y="83"/>
                  <a:pt x="0" y="83"/>
                </a:cubicBezTo>
                <a:cubicBezTo>
                  <a:pt x="4" y="102"/>
                  <a:pt x="4" y="102"/>
                  <a:pt x="4" y="102"/>
                </a:cubicBezTo>
                <a:cubicBezTo>
                  <a:pt x="6" y="102"/>
                  <a:pt x="61" y="91"/>
                  <a:pt x="94" y="44"/>
                </a:cubicBezTo>
                <a:close/>
                <a:moveTo>
                  <a:pt x="82" y="70"/>
                </a:moveTo>
                <a:cubicBezTo>
                  <a:pt x="77" y="75"/>
                  <a:pt x="71" y="80"/>
                  <a:pt x="66" y="83"/>
                </a:cubicBezTo>
                <a:cubicBezTo>
                  <a:pt x="89" y="99"/>
                  <a:pt x="110" y="104"/>
                  <a:pt x="112" y="104"/>
                </a:cubicBezTo>
                <a:cubicBezTo>
                  <a:pt x="116" y="85"/>
                  <a:pt x="116" y="85"/>
                  <a:pt x="116" y="85"/>
                </a:cubicBezTo>
                <a:cubicBezTo>
                  <a:pt x="116" y="85"/>
                  <a:pt x="100" y="81"/>
                  <a:pt x="82" y="7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solidFill>
                <a:srgbClr val="B2B2B2">
                  <a:lumMod val="50000"/>
                </a:srgbClr>
              </a:solidFill>
            </a:endParaRPr>
          </a:p>
        </p:txBody>
      </p:sp>
      <p:grpSp>
        <p:nvGrpSpPr>
          <p:cNvPr id="58" name="组合 57"/>
          <p:cNvGrpSpPr/>
          <p:nvPr/>
        </p:nvGrpSpPr>
        <p:grpSpPr>
          <a:xfrm>
            <a:off x="3383822" y="2586736"/>
            <a:ext cx="2730279" cy="1900944"/>
            <a:chOff x="3334725" y="1967373"/>
            <a:chExt cx="2047709" cy="1425706"/>
          </a:xfrm>
        </p:grpSpPr>
        <p:sp>
          <p:nvSpPr>
            <p:cNvPr id="59" name="TextBox 27"/>
            <p:cNvSpPr>
              <a:spLocks noChangeArrowheads="1"/>
            </p:cNvSpPr>
            <p:nvPr/>
          </p:nvSpPr>
          <p:spPr bwMode="auto">
            <a:xfrm>
              <a:off x="3334725" y="2374016"/>
              <a:ext cx="2047709" cy="10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2605" tIns="81303" rIns="162605" bIns="81303">
              <a:spAutoFit/>
            </a:bodyPr>
            <a:lstStyle/>
            <a:p>
              <a:pPr algn="just">
                <a:lnSpc>
                  <a:spcPct val="150000"/>
                </a:lnSpc>
              </a:pPr>
              <a:r>
                <a:rPr lang="zh-CN" altLang="zh-CN" sz="1800" kern="100" dirty="0">
                  <a:solidFill>
                    <a:schemeClr val="bg1"/>
                  </a:solidFill>
                  <a:effectLst/>
                  <a:ea typeface="宋体" panose="02010600030101010101" pitchFamily="2" charset="-122"/>
                  <a:cs typeface="Times New Roman" panose="02020603050405020304" pitchFamily="18" charset="0"/>
                </a:rPr>
                <a:t>使用</a:t>
              </a:r>
              <a:r>
                <a:rPr lang="en-US" altLang="zh-CN" sz="1800" kern="100" dirty="0">
                  <a:solidFill>
                    <a:schemeClr val="bg1"/>
                  </a:solidFill>
                  <a:effectLst/>
                  <a:ea typeface="宋体" panose="02010600030101010101" pitchFamily="2" charset="-122"/>
                  <a:cs typeface="Times New Roman" panose="02020603050405020304" pitchFamily="18" charset="0"/>
                </a:rPr>
                <a:t>Canny</a:t>
              </a:r>
              <a:r>
                <a:rPr lang="zh-CN" altLang="zh-CN" sz="1800" kern="100" dirty="0">
                  <a:solidFill>
                    <a:schemeClr val="bg1"/>
                  </a:solidFill>
                  <a:effectLst/>
                  <a:ea typeface="宋体" panose="02010600030101010101" pitchFamily="2" charset="-122"/>
                  <a:cs typeface="Times New Roman" panose="02020603050405020304" pitchFamily="18" charset="0"/>
                </a:rPr>
                <a:t>边缘检测后执行概率霍夫直线检测检测出划痕</a:t>
              </a:r>
              <a:endParaRPr lang="zh-CN" altLang="en-US" sz="1067" dirty="0">
                <a:solidFill>
                  <a:schemeClr val="bg1"/>
                </a:solidFill>
                <a:latin typeface="微软雅黑" panose="020B0503020204020204" pitchFamily="34" charset="-122"/>
                <a:ea typeface="微软雅黑" panose="020B0503020204020204" pitchFamily="34" charset="-122"/>
              </a:endParaRPr>
            </a:p>
          </p:txBody>
        </p:sp>
        <p:sp>
          <p:nvSpPr>
            <p:cNvPr id="60" name="文本框 71"/>
            <p:cNvSpPr txBox="1"/>
            <p:nvPr/>
          </p:nvSpPr>
          <p:spPr>
            <a:xfrm>
              <a:off x="3904609" y="1967373"/>
              <a:ext cx="907941" cy="374717"/>
            </a:xfrm>
            <a:prstGeom prst="rect">
              <a:avLst/>
            </a:prstGeom>
            <a:noFill/>
          </p:spPr>
          <p:txBody>
            <a:bodyPr wrap="none" rtlCol="0">
              <a:spAutoFit/>
            </a:bodyPr>
            <a:lstStyle/>
            <a:p>
              <a:pPr algn="ctr">
                <a:lnSpc>
                  <a:spcPct val="150000"/>
                </a:lnSpc>
              </a:pPr>
              <a:r>
                <a:rPr lang="zh-CN" altLang="en-US" sz="2000" b="1" dirty="0">
                  <a:solidFill>
                    <a:srgbClr val="FFFFFF"/>
                  </a:solidFill>
                  <a:latin typeface="微软雅黑" panose="020B0503020204020204" pitchFamily="34" charset="-122"/>
                  <a:ea typeface="微软雅黑" panose="020B0503020204020204" pitchFamily="34" charset="-122"/>
                  <a:cs typeface="Arial Unicode MS" panose="020B0604020202020204" pitchFamily="34" charset="-122"/>
                </a:rPr>
                <a:t>划痕检测</a:t>
              </a:r>
            </a:p>
          </p:txBody>
        </p:sp>
      </p:grpSp>
      <p:grpSp>
        <p:nvGrpSpPr>
          <p:cNvPr id="27" name="组合 26"/>
          <p:cNvGrpSpPr/>
          <p:nvPr/>
        </p:nvGrpSpPr>
        <p:grpSpPr>
          <a:xfrm>
            <a:off x="394446" y="0"/>
            <a:ext cx="2447152" cy="994611"/>
            <a:chOff x="394446" y="0"/>
            <a:chExt cx="2447152" cy="994611"/>
          </a:xfrm>
        </p:grpSpPr>
        <p:sp>
          <p:nvSpPr>
            <p:cNvPr id="28" name="文本框 27">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划痕检测</a:t>
              </a:r>
            </a:p>
          </p:txBody>
        </p:sp>
        <p:grpSp>
          <p:nvGrpSpPr>
            <p:cNvPr id="38" name="组合 37"/>
            <p:cNvGrpSpPr/>
            <p:nvPr/>
          </p:nvGrpSpPr>
          <p:grpSpPr>
            <a:xfrm>
              <a:off x="394446" y="0"/>
              <a:ext cx="666734" cy="994611"/>
              <a:chOff x="514366" y="0"/>
              <a:chExt cx="666734" cy="994611"/>
            </a:xfrm>
          </p:grpSpPr>
          <p:sp>
            <p:nvSpPr>
              <p:cNvPr id="39" name="矩形 38"/>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3</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spTree>
    <p:extLst>
      <p:ext uri="{BB962C8B-B14F-4D97-AF65-F5344CB8AC3E}">
        <p14:creationId xmlns:p14="http://schemas.microsoft.com/office/powerpoint/2010/main" val="1877636304"/>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8)">
                                          <p:cBhvr>
                                            <p:cTn id="7" dur="2000"/>
                                            <p:tgtEl>
                                              <p:spTgt spid="37"/>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barn(inVertical)">
                                          <p:cBhvr>
                                            <p:cTn id="11" dur="500"/>
                                            <p:tgtEl>
                                              <p:spTgt spid="58"/>
                                            </p:tgtEl>
                                          </p:cBhvr>
                                        </p:animEffect>
                                      </p:childTnLst>
                                    </p:cTn>
                                  </p:par>
                                </p:childTnLst>
                              </p:cTn>
                            </p:par>
                            <p:par>
                              <p:cTn id="12" fill="hold">
                                <p:stCondLst>
                                  <p:cond delay="2500"/>
                                </p:stCondLst>
                                <p:childTnLst>
                                  <p:par>
                                    <p:cTn id="13" presetID="2" presetClass="entr" presetSubtype="2"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1+#ppt_w/2"/>
                                              </p:val>
                                            </p:tav>
                                            <p:tav tm="100000">
                                              <p:val>
                                                <p:strVal val="#ppt_x"/>
                                              </p:val>
                                            </p:tav>
                                          </p:tavLst>
                                        </p:anim>
                                        <p:anim calcmode="lin" valueType="num">
                                          <p:cBhvr additive="base">
                                            <p:cTn id="16" dur="500" fill="hold"/>
                                            <p:tgtEl>
                                              <p:spTgt spid="4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1+#ppt_w/2"/>
                                              </p:val>
                                            </p:tav>
                                            <p:tav tm="100000">
                                              <p:val>
                                                <p:strVal val="#ppt_x"/>
                                              </p:val>
                                            </p:tav>
                                          </p:tavLst>
                                        </p:anim>
                                        <p:anim calcmode="lin" valueType="num">
                                          <p:cBhvr additive="base">
                                            <p:cTn id="20" dur="500" fill="hold"/>
                                            <p:tgtEl>
                                              <p:spTgt spid="5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1+#ppt_w/2"/>
                                              </p:val>
                                            </p:tav>
                                            <p:tav tm="100000">
                                              <p:val>
                                                <p:strVal val="#ppt_x"/>
                                              </p:val>
                                            </p:tav>
                                          </p:tavLst>
                                        </p:anim>
                                        <p:anim calcmode="lin" valueType="num">
                                          <p:cBhvr additive="base">
                                            <p:cTn id="24" dur="500" fill="hold"/>
                                            <p:tgtEl>
                                              <p:spTgt spid="55"/>
                                            </p:tgtEl>
                                            <p:attrNameLst>
                                              <p:attrName>ppt_y</p:attrName>
                                            </p:attrNameLst>
                                          </p:cBhvr>
                                          <p:tavLst>
                                            <p:tav tm="0">
                                              <p:val>
                                                <p:strVal val="#ppt_y"/>
                                              </p:val>
                                            </p:tav>
                                            <p:tav tm="100000">
                                              <p:val>
                                                <p:strVal val="#ppt_y"/>
                                              </p:val>
                                            </p:tav>
                                          </p:tavLst>
                                        </p:anim>
                                      </p:childTnLst>
                                    </p:cTn>
                                  </p:par>
                                </p:childTnLst>
                              </p:cTn>
                            </p:par>
                            <p:par>
                              <p:cTn id="25" fill="hold">
                                <p:stCondLst>
                                  <p:cond delay="3000"/>
                                </p:stCondLst>
                                <p:childTnLst>
                                  <p:par>
                                    <p:cTn id="26" presetID="2" presetClass="entr" presetSubtype="2"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additive="base">
                                            <p:cTn id="28" dur="500" fill="hold"/>
                                            <p:tgtEl>
                                              <p:spTgt spid="47"/>
                                            </p:tgtEl>
                                            <p:attrNameLst>
                                              <p:attrName>ppt_x</p:attrName>
                                            </p:attrNameLst>
                                          </p:cBhvr>
                                          <p:tavLst>
                                            <p:tav tm="0">
                                              <p:val>
                                                <p:strVal val="1+#ppt_w/2"/>
                                              </p:val>
                                            </p:tav>
                                            <p:tav tm="100000">
                                              <p:val>
                                                <p:strVal val="#ppt_x"/>
                                              </p:val>
                                            </p:tav>
                                          </p:tavLst>
                                        </p:anim>
                                        <p:anim calcmode="lin" valueType="num">
                                          <p:cBhvr additive="base">
                                            <p:cTn id="29" dur="500" fill="hold"/>
                                            <p:tgtEl>
                                              <p:spTgt spid="47"/>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fill="hold"/>
                                            <p:tgtEl>
                                              <p:spTgt spid="51"/>
                                            </p:tgtEl>
                                            <p:attrNameLst>
                                              <p:attrName>ppt_x</p:attrName>
                                            </p:attrNameLst>
                                          </p:cBhvr>
                                          <p:tavLst>
                                            <p:tav tm="0">
                                              <p:val>
                                                <p:strVal val="1+#ppt_w/2"/>
                                              </p:val>
                                            </p:tav>
                                            <p:tav tm="100000">
                                              <p:val>
                                                <p:strVal val="#ppt_x"/>
                                              </p:val>
                                            </p:tav>
                                          </p:tavLst>
                                        </p:anim>
                                        <p:anim calcmode="lin" valueType="num">
                                          <p:cBhvr additive="base">
                                            <p:cTn id="33" dur="5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 calcmode="lin" valueType="num">
                                          <p:cBhvr additive="base">
                                            <p:cTn id="36" dur="500" fill="hold"/>
                                            <p:tgtEl>
                                              <p:spTgt spid="56"/>
                                            </p:tgtEl>
                                            <p:attrNameLst>
                                              <p:attrName>ppt_x</p:attrName>
                                            </p:attrNameLst>
                                          </p:cBhvr>
                                          <p:tavLst>
                                            <p:tav tm="0">
                                              <p:val>
                                                <p:strVal val="1+#ppt_w/2"/>
                                              </p:val>
                                            </p:tav>
                                            <p:tav tm="100000">
                                              <p:val>
                                                <p:strVal val="#ppt_x"/>
                                              </p:val>
                                            </p:tav>
                                          </p:tavLst>
                                        </p:anim>
                                        <p:anim calcmode="lin" valueType="num">
                                          <p:cBhvr additive="base">
                                            <p:cTn id="37" dur="500" fill="hold"/>
                                            <p:tgtEl>
                                              <p:spTgt spid="56"/>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500" fill="hold"/>
                                            <p:tgtEl>
                                              <p:spTgt spid="48"/>
                                            </p:tgtEl>
                                            <p:attrNameLst>
                                              <p:attrName>ppt_x</p:attrName>
                                            </p:attrNameLst>
                                          </p:cBhvr>
                                          <p:tavLst>
                                            <p:tav tm="0">
                                              <p:val>
                                                <p:strVal val="1+#ppt_w/2"/>
                                              </p:val>
                                            </p:tav>
                                            <p:tav tm="100000">
                                              <p:val>
                                                <p:strVal val="#ppt_x"/>
                                              </p:val>
                                            </p:tav>
                                          </p:tavLst>
                                        </p:anim>
                                        <p:anim calcmode="lin" valueType="num">
                                          <p:cBhvr additive="base">
                                            <p:cTn id="42" dur="500" fill="hold"/>
                                            <p:tgtEl>
                                              <p:spTgt spid="4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additive="base">
                                            <p:cTn id="45" dur="500" fill="hold"/>
                                            <p:tgtEl>
                                              <p:spTgt spid="52"/>
                                            </p:tgtEl>
                                            <p:attrNameLst>
                                              <p:attrName>ppt_x</p:attrName>
                                            </p:attrNameLst>
                                          </p:cBhvr>
                                          <p:tavLst>
                                            <p:tav tm="0">
                                              <p:val>
                                                <p:strVal val="1+#ppt_w/2"/>
                                              </p:val>
                                            </p:tav>
                                            <p:tav tm="100000">
                                              <p:val>
                                                <p:strVal val="#ppt_x"/>
                                              </p:val>
                                            </p:tav>
                                          </p:tavLst>
                                        </p:anim>
                                        <p:anim calcmode="lin" valueType="num">
                                          <p:cBhvr additive="base">
                                            <p:cTn id="46" dur="500" fill="hold"/>
                                            <p:tgtEl>
                                              <p:spTgt spid="52"/>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500" fill="hold"/>
                                            <p:tgtEl>
                                              <p:spTgt spid="57"/>
                                            </p:tgtEl>
                                            <p:attrNameLst>
                                              <p:attrName>ppt_x</p:attrName>
                                            </p:attrNameLst>
                                          </p:cBhvr>
                                          <p:tavLst>
                                            <p:tav tm="0">
                                              <p:val>
                                                <p:strVal val="1+#ppt_w/2"/>
                                              </p:val>
                                            </p:tav>
                                            <p:tav tm="100000">
                                              <p:val>
                                                <p:strVal val="#ppt_x"/>
                                              </p:val>
                                            </p:tav>
                                          </p:tavLst>
                                        </p:anim>
                                        <p:anim calcmode="lin" valueType="num">
                                          <p:cBhvr additive="base">
                                            <p:cTn id="50" dur="500" fill="hold"/>
                                            <p:tgtEl>
                                              <p:spTgt spid="57"/>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2" presetClass="entr" presetSubtype="2" fill="hold" grpId="0" nodeType="after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additive="base">
                                            <p:cTn id="54" dur="500" fill="hold"/>
                                            <p:tgtEl>
                                              <p:spTgt spid="49"/>
                                            </p:tgtEl>
                                            <p:attrNameLst>
                                              <p:attrName>ppt_x</p:attrName>
                                            </p:attrNameLst>
                                          </p:cBhvr>
                                          <p:tavLst>
                                            <p:tav tm="0">
                                              <p:val>
                                                <p:strVal val="1+#ppt_w/2"/>
                                              </p:val>
                                            </p:tav>
                                            <p:tav tm="100000">
                                              <p:val>
                                                <p:strVal val="#ppt_x"/>
                                              </p:val>
                                            </p:tav>
                                          </p:tavLst>
                                        </p:anim>
                                        <p:anim calcmode="lin" valueType="num">
                                          <p:cBhvr additive="base">
                                            <p:cTn id="55" dur="500" fill="hold"/>
                                            <p:tgtEl>
                                              <p:spTgt spid="49"/>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 calcmode="lin" valueType="num">
                                          <p:cBhvr additive="base">
                                            <p:cTn id="58" dur="500" fill="hold"/>
                                            <p:tgtEl>
                                              <p:spTgt spid="53"/>
                                            </p:tgtEl>
                                            <p:attrNameLst>
                                              <p:attrName>ppt_x</p:attrName>
                                            </p:attrNameLst>
                                          </p:cBhvr>
                                          <p:tavLst>
                                            <p:tav tm="0">
                                              <p:val>
                                                <p:strVal val="1+#ppt_w/2"/>
                                              </p:val>
                                            </p:tav>
                                            <p:tav tm="100000">
                                              <p:val>
                                                <p:strVal val="#ppt_x"/>
                                              </p:val>
                                            </p:tav>
                                          </p:tavLst>
                                        </p:anim>
                                        <p:anim calcmode="lin" valueType="num">
                                          <p:cBhvr additive="base">
                                            <p:cTn id="59" dur="500" fill="hold"/>
                                            <p:tgtEl>
                                              <p:spTgt spid="5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500" fill="hold"/>
                                            <p:tgtEl>
                                              <p:spTgt spid="54"/>
                                            </p:tgtEl>
                                            <p:attrNameLst>
                                              <p:attrName>ppt_x</p:attrName>
                                            </p:attrNameLst>
                                          </p:cBhvr>
                                          <p:tavLst>
                                            <p:tav tm="0">
                                              <p:val>
                                                <p:strVal val="1+#ppt_w/2"/>
                                              </p:val>
                                            </p:tav>
                                            <p:tav tm="100000">
                                              <p:val>
                                                <p:strVal val="#ppt_x"/>
                                              </p:val>
                                            </p:tav>
                                          </p:tavLst>
                                        </p:anim>
                                        <p:anim calcmode="lin" valueType="num">
                                          <p:cBhvr additive="base">
                                            <p:cTn id="63"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6" grpId="0" animBg="1"/>
          <p:bldP spid="47" grpId="0" animBg="1"/>
          <p:bldP spid="48" grpId="0" animBg="1"/>
          <p:bldP spid="49" grpId="0" animBg="1"/>
          <p:bldP spid="50" grpId="0"/>
          <p:bldP spid="51" grpId="0"/>
          <p:bldP spid="52" grpId="0"/>
          <p:bldP spid="53" grpId="0"/>
          <p:bldP spid="54" grpId="0" animBg="1"/>
          <p:bldP spid="55" grpId="0" animBg="1"/>
          <p:bldP spid="56" grpId="0" animBg="1"/>
          <p:bldP spid="5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2" presetClass="entr" presetSubtype="8"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1000"/>
                                            <p:tgtEl>
                                              <p:spTgt spid="30"/>
                                            </p:tgtEl>
                                          </p:cBhvr>
                                        </p:animEffect>
                                      </p:childTnLst>
                                    </p:cTn>
                                  </p:par>
                                </p:childTnLst>
                              </p:cTn>
                            </p:par>
                            <p:par>
                              <p:cTn id="13" fill="hold">
                                <p:stCondLst>
                                  <p:cond delay="1650"/>
                                </p:stCondLst>
                                <p:childTnLst>
                                  <p:par>
                                    <p:cTn id="14" presetID="21" presetClass="entr" presetSubtype="8"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heel(8)">
                                          <p:cBhvr>
                                            <p:cTn id="16" dur="2000"/>
                                            <p:tgtEl>
                                              <p:spTgt spid="37"/>
                                            </p:tgtEl>
                                          </p:cBhvr>
                                        </p:animEffect>
                                      </p:childTnLst>
                                    </p:cTn>
                                  </p:par>
                                </p:childTnLst>
                              </p:cTn>
                            </p:par>
                            <p:par>
                              <p:cTn id="17" fill="hold">
                                <p:stCondLst>
                                  <p:cond delay="3650"/>
                                </p:stCondLst>
                                <p:childTnLst>
                                  <p:par>
                                    <p:cTn id="18" presetID="16" presetClass="entr" presetSubtype="21" fill="hold"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barn(inVertical)">
                                          <p:cBhvr>
                                            <p:cTn id="20" dur="500"/>
                                            <p:tgtEl>
                                              <p:spTgt spid="58"/>
                                            </p:tgtEl>
                                          </p:cBhvr>
                                        </p:animEffect>
                                      </p:childTnLst>
                                    </p:cTn>
                                  </p:par>
                                </p:childTnLst>
                              </p:cTn>
                            </p:par>
                            <p:par>
                              <p:cTn id="21" fill="hold">
                                <p:stCondLst>
                                  <p:cond delay="4150"/>
                                </p:stCondLst>
                                <p:childTnLst>
                                  <p:par>
                                    <p:cTn id="22" presetID="2" presetClass="entr" presetSubtype="2"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500" fill="hold"/>
                                            <p:tgtEl>
                                              <p:spTgt spid="46"/>
                                            </p:tgtEl>
                                            <p:attrNameLst>
                                              <p:attrName>ppt_x</p:attrName>
                                            </p:attrNameLst>
                                          </p:cBhvr>
                                          <p:tavLst>
                                            <p:tav tm="0">
                                              <p:val>
                                                <p:strVal val="1+#ppt_w/2"/>
                                              </p:val>
                                            </p:tav>
                                            <p:tav tm="100000">
                                              <p:val>
                                                <p:strVal val="#ppt_x"/>
                                              </p:val>
                                            </p:tav>
                                          </p:tavLst>
                                        </p:anim>
                                        <p:anim calcmode="lin" valueType="num">
                                          <p:cBhvr additive="base">
                                            <p:cTn id="25" dur="500" fill="hold"/>
                                            <p:tgtEl>
                                              <p:spTgt spid="46"/>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fill="hold"/>
                                            <p:tgtEl>
                                              <p:spTgt spid="50"/>
                                            </p:tgtEl>
                                            <p:attrNameLst>
                                              <p:attrName>ppt_x</p:attrName>
                                            </p:attrNameLst>
                                          </p:cBhvr>
                                          <p:tavLst>
                                            <p:tav tm="0">
                                              <p:val>
                                                <p:strVal val="1+#ppt_w/2"/>
                                              </p:val>
                                            </p:tav>
                                            <p:tav tm="100000">
                                              <p:val>
                                                <p:strVal val="#ppt_x"/>
                                              </p:val>
                                            </p:tav>
                                          </p:tavLst>
                                        </p:anim>
                                        <p:anim calcmode="lin" valueType="num">
                                          <p:cBhvr additive="base">
                                            <p:cTn id="29" dur="500" fill="hold"/>
                                            <p:tgtEl>
                                              <p:spTgt spid="50"/>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fill="hold"/>
                                            <p:tgtEl>
                                              <p:spTgt spid="55"/>
                                            </p:tgtEl>
                                            <p:attrNameLst>
                                              <p:attrName>ppt_x</p:attrName>
                                            </p:attrNameLst>
                                          </p:cBhvr>
                                          <p:tavLst>
                                            <p:tav tm="0">
                                              <p:val>
                                                <p:strVal val="1+#ppt_w/2"/>
                                              </p:val>
                                            </p:tav>
                                            <p:tav tm="100000">
                                              <p:val>
                                                <p:strVal val="#ppt_x"/>
                                              </p:val>
                                            </p:tav>
                                          </p:tavLst>
                                        </p:anim>
                                        <p:anim calcmode="lin" valueType="num">
                                          <p:cBhvr additive="base">
                                            <p:cTn id="33" dur="500" fill="hold"/>
                                            <p:tgtEl>
                                              <p:spTgt spid="55"/>
                                            </p:tgtEl>
                                            <p:attrNameLst>
                                              <p:attrName>ppt_y</p:attrName>
                                            </p:attrNameLst>
                                          </p:cBhvr>
                                          <p:tavLst>
                                            <p:tav tm="0">
                                              <p:val>
                                                <p:strVal val="#ppt_y"/>
                                              </p:val>
                                            </p:tav>
                                            <p:tav tm="100000">
                                              <p:val>
                                                <p:strVal val="#ppt_y"/>
                                              </p:val>
                                            </p:tav>
                                          </p:tavLst>
                                        </p:anim>
                                      </p:childTnLst>
                                    </p:cTn>
                                  </p:par>
                                </p:childTnLst>
                              </p:cTn>
                            </p:par>
                            <p:par>
                              <p:cTn id="34" fill="hold">
                                <p:stCondLst>
                                  <p:cond delay="4650"/>
                                </p:stCondLst>
                                <p:childTnLst>
                                  <p:par>
                                    <p:cTn id="35" presetID="2" presetClass="entr" presetSubtype="2"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1+#ppt_w/2"/>
                                              </p:val>
                                            </p:tav>
                                            <p:tav tm="100000">
                                              <p:val>
                                                <p:strVal val="#ppt_x"/>
                                              </p:val>
                                            </p:tav>
                                          </p:tavLst>
                                        </p:anim>
                                        <p:anim calcmode="lin" valueType="num">
                                          <p:cBhvr additive="base">
                                            <p:cTn id="38" dur="500" fill="hold"/>
                                            <p:tgtEl>
                                              <p:spTgt spid="4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1+#ppt_w/2"/>
                                              </p:val>
                                            </p:tav>
                                            <p:tav tm="100000">
                                              <p:val>
                                                <p:strVal val="#ppt_x"/>
                                              </p:val>
                                            </p:tav>
                                          </p:tavLst>
                                        </p:anim>
                                        <p:anim calcmode="lin" valueType="num">
                                          <p:cBhvr additive="base">
                                            <p:cTn id="42" dur="500" fill="hold"/>
                                            <p:tgtEl>
                                              <p:spTgt spid="51"/>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500" fill="hold"/>
                                            <p:tgtEl>
                                              <p:spTgt spid="56"/>
                                            </p:tgtEl>
                                            <p:attrNameLst>
                                              <p:attrName>ppt_x</p:attrName>
                                            </p:attrNameLst>
                                          </p:cBhvr>
                                          <p:tavLst>
                                            <p:tav tm="0">
                                              <p:val>
                                                <p:strVal val="1+#ppt_w/2"/>
                                              </p:val>
                                            </p:tav>
                                            <p:tav tm="100000">
                                              <p:val>
                                                <p:strVal val="#ppt_x"/>
                                              </p:val>
                                            </p:tav>
                                          </p:tavLst>
                                        </p:anim>
                                        <p:anim calcmode="lin" valueType="num">
                                          <p:cBhvr additive="base">
                                            <p:cTn id="46" dur="500" fill="hold"/>
                                            <p:tgtEl>
                                              <p:spTgt spid="56"/>
                                            </p:tgtEl>
                                            <p:attrNameLst>
                                              <p:attrName>ppt_y</p:attrName>
                                            </p:attrNameLst>
                                          </p:cBhvr>
                                          <p:tavLst>
                                            <p:tav tm="0">
                                              <p:val>
                                                <p:strVal val="#ppt_y"/>
                                              </p:val>
                                            </p:tav>
                                            <p:tav tm="100000">
                                              <p:val>
                                                <p:strVal val="#ppt_y"/>
                                              </p:val>
                                            </p:tav>
                                          </p:tavLst>
                                        </p:anim>
                                      </p:childTnLst>
                                    </p:cTn>
                                  </p:par>
                                </p:childTnLst>
                              </p:cTn>
                            </p:par>
                            <p:par>
                              <p:cTn id="47" fill="hold">
                                <p:stCondLst>
                                  <p:cond delay="5150"/>
                                </p:stCondLst>
                                <p:childTnLst>
                                  <p:par>
                                    <p:cTn id="48" presetID="2" presetClass="entr" presetSubtype="2"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1+#ppt_w/2"/>
                                              </p:val>
                                            </p:tav>
                                            <p:tav tm="100000">
                                              <p:val>
                                                <p:strVal val="#ppt_x"/>
                                              </p:val>
                                            </p:tav>
                                          </p:tavLst>
                                        </p:anim>
                                        <p:anim calcmode="lin" valueType="num">
                                          <p:cBhvr additive="base">
                                            <p:cTn id="51" dur="500" fill="hold"/>
                                            <p:tgtEl>
                                              <p:spTgt spid="48"/>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fill="hold"/>
                                            <p:tgtEl>
                                              <p:spTgt spid="52"/>
                                            </p:tgtEl>
                                            <p:attrNameLst>
                                              <p:attrName>ppt_x</p:attrName>
                                            </p:attrNameLst>
                                          </p:cBhvr>
                                          <p:tavLst>
                                            <p:tav tm="0">
                                              <p:val>
                                                <p:strVal val="1+#ppt_w/2"/>
                                              </p:val>
                                            </p:tav>
                                            <p:tav tm="100000">
                                              <p:val>
                                                <p:strVal val="#ppt_x"/>
                                              </p:val>
                                            </p:tav>
                                          </p:tavLst>
                                        </p:anim>
                                        <p:anim calcmode="lin" valueType="num">
                                          <p:cBhvr additive="base">
                                            <p:cTn id="55" dur="500" fill="hold"/>
                                            <p:tgtEl>
                                              <p:spTgt spid="52"/>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500" fill="hold"/>
                                            <p:tgtEl>
                                              <p:spTgt spid="57"/>
                                            </p:tgtEl>
                                            <p:attrNameLst>
                                              <p:attrName>ppt_x</p:attrName>
                                            </p:attrNameLst>
                                          </p:cBhvr>
                                          <p:tavLst>
                                            <p:tav tm="0">
                                              <p:val>
                                                <p:strVal val="1+#ppt_w/2"/>
                                              </p:val>
                                            </p:tav>
                                            <p:tav tm="100000">
                                              <p:val>
                                                <p:strVal val="#ppt_x"/>
                                              </p:val>
                                            </p:tav>
                                          </p:tavLst>
                                        </p:anim>
                                        <p:anim calcmode="lin" valueType="num">
                                          <p:cBhvr additive="base">
                                            <p:cTn id="59" dur="500" fill="hold"/>
                                            <p:tgtEl>
                                              <p:spTgt spid="57"/>
                                            </p:tgtEl>
                                            <p:attrNameLst>
                                              <p:attrName>ppt_y</p:attrName>
                                            </p:attrNameLst>
                                          </p:cBhvr>
                                          <p:tavLst>
                                            <p:tav tm="0">
                                              <p:val>
                                                <p:strVal val="#ppt_y"/>
                                              </p:val>
                                            </p:tav>
                                            <p:tav tm="100000">
                                              <p:val>
                                                <p:strVal val="#ppt_y"/>
                                              </p:val>
                                            </p:tav>
                                          </p:tavLst>
                                        </p:anim>
                                      </p:childTnLst>
                                    </p:cTn>
                                  </p:par>
                                </p:childTnLst>
                              </p:cTn>
                            </p:par>
                            <p:par>
                              <p:cTn id="60" fill="hold">
                                <p:stCondLst>
                                  <p:cond delay="5650"/>
                                </p:stCondLst>
                                <p:childTnLst>
                                  <p:par>
                                    <p:cTn id="61" presetID="2" presetClass="entr" presetSubtype="2" fill="hold" grpId="0" nodeType="after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fill="hold"/>
                                            <p:tgtEl>
                                              <p:spTgt spid="49"/>
                                            </p:tgtEl>
                                            <p:attrNameLst>
                                              <p:attrName>ppt_x</p:attrName>
                                            </p:attrNameLst>
                                          </p:cBhvr>
                                          <p:tavLst>
                                            <p:tav tm="0">
                                              <p:val>
                                                <p:strVal val="1+#ppt_w/2"/>
                                              </p:val>
                                            </p:tav>
                                            <p:tav tm="100000">
                                              <p:val>
                                                <p:strVal val="#ppt_x"/>
                                              </p:val>
                                            </p:tav>
                                          </p:tavLst>
                                        </p:anim>
                                        <p:anim calcmode="lin" valueType="num">
                                          <p:cBhvr additive="base">
                                            <p:cTn id="64" dur="500" fill="hold"/>
                                            <p:tgtEl>
                                              <p:spTgt spid="49"/>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1+#ppt_w/2"/>
                                              </p:val>
                                            </p:tav>
                                            <p:tav tm="100000">
                                              <p:val>
                                                <p:strVal val="#ppt_x"/>
                                              </p:val>
                                            </p:tav>
                                          </p:tavLst>
                                        </p:anim>
                                        <p:anim calcmode="lin" valueType="num">
                                          <p:cBhvr additive="base">
                                            <p:cTn id="68" dur="500" fill="hold"/>
                                            <p:tgtEl>
                                              <p:spTgt spid="53"/>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additive="base">
                                            <p:cTn id="71" dur="500" fill="hold"/>
                                            <p:tgtEl>
                                              <p:spTgt spid="54"/>
                                            </p:tgtEl>
                                            <p:attrNameLst>
                                              <p:attrName>ppt_x</p:attrName>
                                            </p:attrNameLst>
                                          </p:cBhvr>
                                          <p:tavLst>
                                            <p:tav tm="0">
                                              <p:val>
                                                <p:strVal val="1+#ppt_w/2"/>
                                              </p:val>
                                            </p:tav>
                                            <p:tav tm="100000">
                                              <p:val>
                                                <p:strVal val="#ppt_x"/>
                                              </p:val>
                                            </p:tav>
                                          </p:tavLst>
                                        </p:anim>
                                        <p:anim calcmode="lin" valueType="num">
                                          <p:cBhvr additive="base">
                                            <p:cTn id="72"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46" grpId="0" animBg="1"/>
          <p:bldP spid="47" grpId="0" animBg="1"/>
          <p:bldP spid="48" grpId="0" animBg="1"/>
          <p:bldP spid="49" grpId="0" animBg="1"/>
          <p:bldP spid="50" grpId="0"/>
          <p:bldP spid="51" grpId="0"/>
          <p:bldP spid="52" grpId="0"/>
          <p:bldP spid="53" grpId="0"/>
          <p:bldP spid="54" grpId="0" animBg="1"/>
          <p:bldP spid="55" grpId="0" animBg="1"/>
          <p:bldP spid="56" grpId="0" animBg="1"/>
          <p:bldP spid="57"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4446" y="0"/>
            <a:ext cx="2447152" cy="994611"/>
            <a:chOff x="394446" y="0"/>
            <a:chExt cx="2447152" cy="994611"/>
          </a:xfrm>
        </p:grpSpPr>
        <p:sp>
          <p:nvSpPr>
            <p:cNvPr id="22" name="文本框 21">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相关代码</a:t>
              </a:r>
            </a:p>
          </p:txBody>
        </p:sp>
        <p:grpSp>
          <p:nvGrpSpPr>
            <p:cNvPr id="26" name="组合 25"/>
            <p:cNvGrpSpPr/>
            <p:nvPr/>
          </p:nvGrpSpPr>
          <p:grpSpPr>
            <a:xfrm>
              <a:off x="394446" y="0"/>
              <a:ext cx="666734" cy="994611"/>
              <a:chOff x="514366" y="0"/>
              <a:chExt cx="666734" cy="994611"/>
            </a:xfrm>
          </p:grpSpPr>
          <p:sp>
            <p:nvSpPr>
              <p:cNvPr id="28" name="矩形 27"/>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TextBox 48"/>
              <p:cNvSpPr txBox="1"/>
              <p:nvPr/>
            </p:nvSpPr>
            <p:spPr>
              <a:xfrm>
                <a:off x="514366" y="97195"/>
                <a:ext cx="666734" cy="724173"/>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3</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3" name="图片 2">
            <a:extLst>
              <a:ext uri="{FF2B5EF4-FFF2-40B4-BE49-F238E27FC236}">
                <a16:creationId xmlns:a16="http://schemas.microsoft.com/office/drawing/2014/main" id="{DBAE8C10-550E-10E1-F76F-B7258351867F}"/>
              </a:ext>
            </a:extLst>
          </p:cNvPr>
          <p:cNvPicPr>
            <a:picLocks noChangeAspect="1"/>
          </p:cNvPicPr>
          <p:nvPr/>
        </p:nvPicPr>
        <p:blipFill>
          <a:blip r:embed="rId3"/>
          <a:stretch>
            <a:fillRect/>
          </a:stretch>
        </p:blipFill>
        <p:spPr>
          <a:xfrm>
            <a:off x="526261" y="1385872"/>
            <a:ext cx="11001455" cy="4086255"/>
          </a:xfrm>
          <a:prstGeom prst="rect">
            <a:avLst/>
          </a:prstGeom>
        </p:spPr>
      </p:pic>
    </p:spTree>
    <p:extLst>
      <p:ext uri="{BB962C8B-B14F-4D97-AF65-F5344CB8AC3E}">
        <p14:creationId xmlns:p14="http://schemas.microsoft.com/office/powerpoint/2010/main" val="386398771"/>
      </p:ext>
    </p:extLst>
  </p:cSld>
  <p:clrMapOvr>
    <a:masterClrMapping/>
  </p:clrMapOvr>
  <mc:AlternateContent xmlns:mc="http://schemas.openxmlformats.org/markup-compatibility/2006" xmlns:p14="http://schemas.microsoft.com/office/powerpoint/2010/main">
    <mc:Choice Requires="p14">
      <p:transition spd="slow" p14:dur="1250" advClick="0" advTm="2000">
        <p14:switch dir="r"/>
      </p:transition>
    </mc:Choice>
    <mc:Fallback xmlns="">
      <p:transition spd="slow" advClick="0" advTm="2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4446" y="0"/>
            <a:ext cx="2447152" cy="994611"/>
            <a:chOff x="394446" y="0"/>
            <a:chExt cx="2447152" cy="994611"/>
          </a:xfrm>
        </p:grpSpPr>
        <p:sp>
          <p:nvSpPr>
            <p:cNvPr id="22" name="文本框 21">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相关代码</a:t>
              </a:r>
            </a:p>
          </p:txBody>
        </p:sp>
        <p:grpSp>
          <p:nvGrpSpPr>
            <p:cNvPr id="26" name="组合 25"/>
            <p:cNvGrpSpPr/>
            <p:nvPr/>
          </p:nvGrpSpPr>
          <p:grpSpPr>
            <a:xfrm>
              <a:off x="394446" y="0"/>
              <a:ext cx="666734" cy="994611"/>
              <a:chOff x="514366" y="0"/>
              <a:chExt cx="666734" cy="994611"/>
            </a:xfrm>
          </p:grpSpPr>
          <p:sp>
            <p:nvSpPr>
              <p:cNvPr id="28" name="矩形 27"/>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TextBox 48"/>
              <p:cNvSpPr txBox="1"/>
              <p:nvPr/>
            </p:nvSpPr>
            <p:spPr>
              <a:xfrm>
                <a:off x="514366" y="97195"/>
                <a:ext cx="666734" cy="724173"/>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3</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4" name="图片 3">
            <a:extLst>
              <a:ext uri="{FF2B5EF4-FFF2-40B4-BE49-F238E27FC236}">
                <a16:creationId xmlns:a16="http://schemas.microsoft.com/office/drawing/2014/main" id="{EE790B39-99DB-07F6-48A2-70E732C35D24}"/>
              </a:ext>
            </a:extLst>
          </p:cNvPr>
          <p:cNvPicPr>
            <a:picLocks noChangeAspect="1"/>
          </p:cNvPicPr>
          <p:nvPr/>
        </p:nvPicPr>
        <p:blipFill>
          <a:blip r:embed="rId3"/>
          <a:stretch>
            <a:fillRect/>
          </a:stretch>
        </p:blipFill>
        <p:spPr>
          <a:xfrm>
            <a:off x="1161523" y="1101106"/>
            <a:ext cx="9426032" cy="4339286"/>
          </a:xfrm>
          <a:prstGeom prst="rect">
            <a:avLst/>
          </a:prstGeom>
        </p:spPr>
      </p:pic>
    </p:spTree>
    <p:extLst>
      <p:ext uri="{BB962C8B-B14F-4D97-AF65-F5344CB8AC3E}">
        <p14:creationId xmlns:p14="http://schemas.microsoft.com/office/powerpoint/2010/main" val="1048341927"/>
      </p:ext>
    </p:extLst>
  </p:cSld>
  <p:clrMapOvr>
    <a:masterClrMapping/>
  </p:clrMapOvr>
  <mc:AlternateContent xmlns:mc="http://schemas.openxmlformats.org/markup-compatibility/2006" xmlns:p14="http://schemas.microsoft.com/office/powerpoint/2010/main">
    <mc:Choice Requires="p14">
      <p:transition spd="slow" p14:dur="1250" advClick="0" advTm="2000">
        <p14:switch dir="r"/>
      </p:transition>
    </mc:Choice>
    <mc:Fallback xmlns="">
      <p:transition spd="slow" advClick="0"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4446" y="0"/>
            <a:ext cx="2447152" cy="994611"/>
            <a:chOff x="394446" y="0"/>
            <a:chExt cx="2447152" cy="994611"/>
          </a:xfrm>
        </p:grpSpPr>
        <p:sp>
          <p:nvSpPr>
            <p:cNvPr id="22" name="文本框 21">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相关代码</a:t>
              </a:r>
            </a:p>
          </p:txBody>
        </p:sp>
        <p:grpSp>
          <p:nvGrpSpPr>
            <p:cNvPr id="26" name="组合 25"/>
            <p:cNvGrpSpPr/>
            <p:nvPr/>
          </p:nvGrpSpPr>
          <p:grpSpPr>
            <a:xfrm>
              <a:off x="394446" y="0"/>
              <a:ext cx="666734" cy="994611"/>
              <a:chOff x="514366" y="0"/>
              <a:chExt cx="666734" cy="994611"/>
            </a:xfrm>
          </p:grpSpPr>
          <p:sp>
            <p:nvSpPr>
              <p:cNvPr id="28" name="矩形 27"/>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TextBox 48"/>
              <p:cNvSpPr txBox="1"/>
              <p:nvPr/>
            </p:nvSpPr>
            <p:spPr>
              <a:xfrm>
                <a:off x="514366" y="97195"/>
                <a:ext cx="666734" cy="724173"/>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3</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3" name="图片 2">
            <a:extLst>
              <a:ext uri="{FF2B5EF4-FFF2-40B4-BE49-F238E27FC236}">
                <a16:creationId xmlns:a16="http://schemas.microsoft.com/office/drawing/2014/main" id="{B7C52DE9-EF4C-1DE5-0608-940D652E4BE3}"/>
              </a:ext>
            </a:extLst>
          </p:cNvPr>
          <p:cNvPicPr>
            <a:picLocks noChangeAspect="1"/>
          </p:cNvPicPr>
          <p:nvPr/>
        </p:nvPicPr>
        <p:blipFill>
          <a:blip r:embed="rId3"/>
          <a:stretch>
            <a:fillRect/>
          </a:stretch>
        </p:blipFill>
        <p:spPr>
          <a:xfrm>
            <a:off x="490767" y="1467210"/>
            <a:ext cx="10991930" cy="3081360"/>
          </a:xfrm>
          <a:prstGeom prst="rect">
            <a:avLst/>
          </a:prstGeom>
        </p:spPr>
      </p:pic>
    </p:spTree>
    <p:extLst>
      <p:ext uri="{BB962C8B-B14F-4D97-AF65-F5344CB8AC3E}">
        <p14:creationId xmlns:p14="http://schemas.microsoft.com/office/powerpoint/2010/main" val="2793109302"/>
      </p:ext>
    </p:extLst>
  </p:cSld>
  <p:clrMapOvr>
    <a:masterClrMapping/>
  </p:clrMapOvr>
  <mc:AlternateContent xmlns:mc="http://schemas.openxmlformats.org/markup-compatibility/2006" xmlns:p14="http://schemas.microsoft.com/office/powerpoint/2010/main">
    <mc:Choice Requires="p14">
      <p:transition spd="slow" p14:dur="1250" advClick="0" advTm="2000">
        <p14:switch dir="r"/>
      </p:transition>
    </mc:Choice>
    <mc:Fallback xmlns="">
      <p:transition spd="slow" advClick="0"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94446" y="0"/>
            <a:ext cx="2447152" cy="994611"/>
            <a:chOff x="394446" y="0"/>
            <a:chExt cx="2447152" cy="994611"/>
          </a:xfrm>
        </p:grpSpPr>
        <p:sp>
          <p:nvSpPr>
            <p:cNvPr id="25" name="文本框 24">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实现效果</a:t>
              </a:r>
            </a:p>
          </p:txBody>
        </p:sp>
        <p:grpSp>
          <p:nvGrpSpPr>
            <p:cNvPr id="27" name="组合 26"/>
            <p:cNvGrpSpPr/>
            <p:nvPr/>
          </p:nvGrpSpPr>
          <p:grpSpPr>
            <a:xfrm>
              <a:off x="394446" y="0"/>
              <a:ext cx="666734" cy="994611"/>
              <a:chOff x="514366" y="0"/>
              <a:chExt cx="666734" cy="994611"/>
            </a:xfrm>
          </p:grpSpPr>
          <p:sp>
            <p:nvSpPr>
              <p:cNvPr id="28" name="矩形 27"/>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3</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2" name="图片 1">
            <a:extLst>
              <a:ext uri="{FF2B5EF4-FFF2-40B4-BE49-F238E27FC236}">
                <a16:creationId xmlns:a16="http://schemas.microsoft.com/office/drawing/2014/main" id="{15C1EEC5-D295-8622-1F25-7328BF61BD5F}"/>
              </a:ext>
            </a:extLst>
          </p:cNvPr>
          <p:cNvPicPr>
            <a:picLocks noChangeAspect="1"/>
          </p:cNvPicPr>
          <p:nvPr/>
        </p:nvPicPr>
        <p:blipFill>
          <a:blip r:embed="rId3"/>
          <a:stretch>
            <a:fillRect/>
          </a:stretch>
        </p:blipFill>
        <p:spPr>
          <a:xfrm>
            <a:off x="983412" y="1402273"/>
            <a:ext cx="10135644" cy="4450360"/>
          </a:xfrm>
          <a:prstGeom prst="rect">
            <a:avLst/>
          </a:prstGeom>
        </p:spPr>
      </p:pic>
    </p:spTree>
    <p:extLst>
      <p:ext uri="{BB962C8B-B14F-4D97-AF65-F5344CB8AC3E}">
        <p14:creationId xmlns:p14="http://schemas.microsoft.com/office/powerpoint/2010/main" val="966536631"/>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819913" y="3720573"/>
            <a:ext cx="6264967" cy="975011"/>
          </a:xfrm>
          <a:prstGeom prst="rect">
            <a:avLst/>
          </a:prstGeom>
          <a:noFill/>
        </p:spPr>
        <p:txBody>
          <a:bodyPr wrap="square" lIns="0" tIns="0" rIns="0" bIns="0" rtlCol="0">
            <a:spAutoFit/>
          </a:bodyPr>
          <a:lstStyle/>
          <a:p>
            <a:pPr fontAlgn="auto">
              <a:lnSpc>
                <a:spcPct val="130000"/>
              </a:lnSpc>
              <a:defRPr/>
            </a:pPr>
            <a:r>
              <a:rPr lang="en-US" altLang="zh-CN" sz="5400" b="1" dirty="0">
                <a:solidFill>
                  <a:srgbClr val="554B4F"/>
                </a:solidFill>
                <a:latin typeface="方正黑体简体" panose="02010601030101010101" pitchFamily="2" charset="-122"/>
                <a:ea typeface="方正黑体简体" panose="02010601030101010101" pitchFamily="2" charset="-122"/>
                <a:cs typeface="+mn-ea"/>
                <a:sym typeface="+mn-lt"/>
              </a:rPr>
              <a:t>Gui</a:t>
            </a:r>
            <a:r>
              <a:rPr lang="zh-CN" altLang="en-US" sz="5400" b="1" dirty="0">
                <a:solidFill>
                  <a:srgbClr val="554B4F"/>
                </a:solidFill>
                <a:latin typeface="方正黑体简体" panose="02010601030101010101" pitchFamily="2" charset="-122"/>
                <a:ea typeface="方正黑体简体" panose="02010601030101010101" pitchFamily="2" charset="-122"/>
                <a:cs typeface="+mn-ea"/>
                <a:sym typeface="+mn-lt"/>
              </a:rPr>
              <a:t>设计</a:t>
            </a:r>
            <a:endParaRPr lang="en-US" altLang="zh-CN" sz="5400" b="1" dirty="0">
              <a:solidFill>
                <a:srgbClr val="554B4F"/>
              </a:solidFill>
              <a:latin typeface="方正黑体简体" panose="02010601030101010101" pitchFamily="2" charset="-122"/>
              <a:ea typeface="方正黑体简体" panose="02010601030101010101" pitchFamily="2" charset="-122"/>
              <a:cs typeface="+mn-ea"/>
              <a:sym typeface="+mn-lt"/>
            </a:endParaRPr>
          </a:p>
        </p:txBody>
      </p:sp>
      <p:sp>
        <p:nvSpPr>
          <p:cNvPr id="11" name="矩形 10"/>
          <p:cNvSpPr/>
          <p:nvPr/>
        </p:nvSpPr>
        <p:spPr>
          <a:xfrm>
            <a:off x="9354" y="18289"/>
            <a:ext cx="12182645" cy="289636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4" name="矩形 13"/>
          <p:cNvSpPr/>
          <p:nvPr/>
        </p:nvSpPr>
        <p:spPr>
          <a:xfrm>
            <a:off x="1179690" y="963297"/>
            <a:ext cx="1845738" cy="4199253"/>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48"/>
          <p:cNvSpPr txBox="1"/>
          <p:nvPr/>
        </p:nvSpPr>
        <p:spPr>
          <a:xfrm>
            <a:off x="1179690" y="3095904"/>
            <a:ext cx="1845739" cy="2300630"/>
          </a:xfrm>
          <a:prstGeom prst="rect">
            <a:avLst/>
          </a:prstGeom>
          <a:noFill/>
        </p:spPr>
        <p:txBody>
          <a:bodyPr wrap="square" lIns="0" tIns="0" rIns="0" bIns="0" rtlCol="0">
            <a:spAutoFit/>
          </a:bodyPr>
          <a:lstStyle/>
          <a:p>
            <a:pPr algn="ctr">
              <a:lnSpc>
                <a:spcPct val="130000"/>
              </a:lnSpc>
            </a:pPr>
            <a:r>
              <a:rPr lang="en-US" altLang="zh-CN" sz="11500" dirty="0">
                <a:solidFill>
                  <a:schemeClr val="bg1"/>
                </a:solidFill>
                <a:latin typeface="方正黑体简体" panose="02010601030101010101" pitchFamily="2" charset="-122"/>
                <a:ea typeface="方正黑体简体" panose="02010601030101010101" pitchFamily="2" charset="-122"/>
                <a:cs typeface="+mn-ea"/>
                <a:sym typeface="+mn-lt"/>
              </a:rPr>
              <a:t>4</a:t>
            </a:r>
            <a:endParaRPr lang="zh-CN" altLang="en-US" sz="115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17" name="矩形 16"/>
          <p:cNvSpPr/>
          <p:nvPr/>
        </p:nvSpPr>
        <p:spPr>
          <a:xfrm>
            <a:off x="11059276" y="2715130"/>
            <a:ext cx="495300" cy="495300"/>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7979" y="4756150"/>
            <a:ext cx="640960" cy="640960"/>
          </a:xfrm>
          <a:prstGeom prst="rect">
            <a:avLst/>
          </a:prstGeom>
          <a:noFill/>
          <a:ln w="19050">
            <a:solidFill>
              <a:srgbClr val="FF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64409" y="5631308"/>
            <a:ext cx="217042" cy="217042"/>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3868618" y="5326833"/>
            <a:ext cx="6883121" cy="0"/>
          </a:xfrm>
          <a:prstGeom prst="line">
            <a:avLst/>
          </a:prstGeom>
          <a:ln>
            <a:solidFill>
              <a:srgbClr val="596784">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509193"/>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1250"/>
                            </p:stCondLst>
                            <p:childTnLst>
                              <p:par>
                                <p:cTn id="30" presetID="16" presetClass="entr" presetSubtype="21"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barn(inVertical)">
                                      <p:cBhvr>
                                        <p:cTn id="32" dur="500"/>
                                        <p:tgtEl>
                                          <p:spTgt spid="49"/>
                                        </p:tgtEl>
                                      </p:cBhvr>
                                    </p:animEffect>
                                  </p:childTnLst>
                                </p:cTn>
                              </p:par>
                            </p:childTnLst>
                          </p:cTn>
                        </p:par>
                        <p:par>
                          <p:cTn id="33" fill="hold">
                            <p:stCondLst>
                              <p:cond delay="1750"/>
                            </p:stCondLst>
                            <p:childTnLst>
                              <p:par>
                                <p:cTn id="34" presetID="22" presetClass="entr" presetSubtype="8"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1" grpId="0" animBg="1"/>
      <p:bldP spid="14" grpId="0" animBg="1"/>
      <p:bldP spid="16" grpId="0"/>
      <p:bldP spid="17"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88"/>
          <p:cNvSpPr>
            <a:spLocks/>
          </p:cNvSpPr>
          <p:nvPr/>
        </p:nvSpPr>
        <p:spPr bwMode="auto">
          <a:xfrm>
            <a:off x="5744841" y="5966971"/>
            <a:ext cx="545670" cy="891029"/>
          </a:xfrm>
          <a:custGeom>
            <a:avLst/>
            <a:gdLst>
              <a:gd name="T0" fmla="*/ 167 w 200"/>
              <a:gd name="T1" fmla="*/ 0 h 281"/>
              <a:gd name="T2" fmla="*/ 33 w 200"/>
              <a:gd name="T3" fmla="*/ 0 h 281"/>
              <a:gd name="T4" fmla="*/ 0 w 200"/>
              <a:gd name="T5" fmla="*/ 33 h 281"/>
              <a:gd name="T6" fmla="*/ 0 w 200"/>
              <a:gd name="T7" fmla="*/ 248 h 281"/>
              <a:gd name="T8" fmla="*/ 33 w 200"/>
              <a:gd name="T9" fmla="*/ 281 h 281"/>
              <a:gd name="T10" fmla="*/ 167 w 200"/>
              <a:gd name="T11" fmla="*/ 281 h 281"/>
              <a:gd name="T12" fmla="*/ 200 w 200"/>
              <a:gd name="T13" fmla="*/ 248 h 281"/>
              <a:gd name="T14" fmla="*/ 200 w 200"/>
              <a:gd name="T15" fmla="*/ 33 h 281"/>
              <a:gd name="T16" fmla="*/ 167 w 200"/>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1">
                <a:moveTo>
                  <a:pt x="167" y="0"/>
                </a:moveTo>
                <a:cubicBezTo>
                  <a:pt x="33" y="0"/>
                  <a:pt x="33" y="0"/>
                  <a:pt x="33" y="0"/>
                </a:cubicBezTo>
                <a:cubicBezTo>
                  <a:pt x="14" y="0"/>
                  <a:pt x="0" y="15"/>
                  <a:pt x="0" y="33"/>
                </a:cubicBezTo>
                <a:cubicBezTo>
                  <a:pt x="0" y="248"/>
                  <a:pt x="0" y="248"/>
                  <a:pt x="0" y="248"/>
                </a:cubicBezTo>
                <a:cubicBezTo>
                  <a:pt x="0" y="266"/>
                  <a:pt x="14" y="281"/>
                  <a:pt x="33" y="281"/>
                </a:cubicBezTo>
                <a:cubicBezTo>
                  <a:pt x="167" y="281"/>
                  <a:pt x="167" y="281"/>
                  <a:pt x="167" y="281"/>
                </a:cubicBezTo>
                <a:cubicBezTo>
                  <a:pt x="185" y="281"/>
                  <a:pt x="200" y="266"/>
                  <a:pt x="200" y="248"/>
                </a:cubicBezTo>
                <a:cubicBezTo>
                  <a:pt x="200" y="33"/>
                  <a:pt x="200" y="33"/>
                  <a:pt x="200" y="33"/>
                </a:cubicBezTo>
                <a:cubicBezTo>
                  <a:pt x="200" y="15"/>
                  <a:pt x="185" y="0"/>
                  <a:pt x="167" y="0"/>
                </a:cubicBezTo>
                <a:close/>
              </a:path>
            </a:pathLst>
          </a:custGeom>
          <a:solidFill>
            <a:srgbClr val="3F506C"/>
          </a:solidFill>
          <a:ln>
            <a:noFill/>
          </a:ln>
          <a:effectLst>
            <a:outerShdw blurRad="254000" dist="635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endParaRPr>
          </a:p>
        </p:txBody>
      </p:sp>
      <p:sp>
        <p:nvSpPr>
          <p:cNvPr id="54" name="Freeform 89"/>
          <p:cNvSpPr>
            <a:spLocks/>
          </p:cNvSpPr>
          <p:nvPr/>
        </p:nvSpPr>
        <p:spPr bwMode="auto">
          <a:xfrm>
            <a:off x="4301235" y="3864417"/>
            <a:ext cx="3435184" cy="2300101"/>
          </a:xfrm>
          <a:custGeom>
            <a:avLst/>
            <a:gdLst>
              <a:gd name="T0" fmla="*/ 1186 w 1260"/>
              <a:gd name="T1" fmla="*/ 844 h 844"/>
              <a:gd name="T2" fmla="*/ 1227 w 1260"/>
              <a:gd name="T3" fmla="*/ 748 h 844"/>
              <a:gd name="T4" fmla="*/ 686 w 1260"/>
              <a:gd name="T5" fmla="*/ 43 h 844"/>
              <a:gd name="T6" fmla="*/ 573 w 1260"/>
              <a:gd name="T7" fmla="*/ 43 h 844"/>
              <a:gd name="T8" fmla="*/ 32 w 1260"/>
              <a:gd name="T9" fmla="*/ 748 h 844"/>
              <a:gd name="T10" fmla="*/ 74 w 1260"/>
              <a:gd name="T11" fmla="*/ 844 h 844"/>
              <a:gd name="T12" fmla="*/ 1186 w 1260"/>
              <a:gd name="T13" fmla="*/ 844 h 844"/>
            </a:gdLst>
            <a:ahLst/>
            <a:cxnLst>
              <a:cxn ang="0">
                <a:pos x="T0" y="T1"/>
              </a:cxn>
              <a:cxn ang="0">
                <a:pos x="T2" y="T3"/>
              </a:cxn>
              <a:cxn ang="0">
                <a:pos x="T4" y="T5"/>
              </a:cxn>
              <a:cxn ang="0">
                <a:pos x="T6" y="T7"/>
              </a:cxn>
              <a:cxn ang="0">
                <a:pos x="T8" y="T9"/>
              </a:cxn>
              <a:cxn ang="0">
                <a:pos x="T10" y="T11"/>
              </a:cxn>
              <a:cxn ang="0">
                <a:pos x="T12" y="T13"/>
              </a:cxn>
            </a:cxnLst>
            <a:rect l="0" t="0" r="r" b="b"/>
            <a:pathLst>
              <a:path w="1260" h="844">
                <a:moveTo>
                  <a:pt x="1186" y="844"/>
                </a:moveTo>
                <a:cubicBezTo>
                  <a:pt x="1238" y="844"/>
                  <a:pt x="1260" y="793"/>
                  <a:pt x="1227" y="748"/>
                </a:cubicBezTo>
                <a:cubicBezTo>
                  <a:pt x="686" y="43"/>
                  <a:pt x="686" y="43"/>
                  <a:pt x="686" y="43"/>
                </a:cubicBezTo>
                <a:cubicBezTo>
                  <a:pt x="653" y="0"/>
                  <a:pt x="607" y="0"/>
                  <a:pt x="573" y="43"/>
                </a:cubicBezTo>
                <a:cubicBezTo>
                  <a:pt x="32" y="748"/>
                  <a:pt x="32" y="748"/>
                  <a:pt x="32" y="748"/>
                </a:cubicBezTo>
                <a:cubicBezTo>
                  <a:pt x="0" y="793"/>
                  <a:pt x="21" y="844"/>
                  <a:pt x="74" y="844"/>
                </a:cubicBezTo>
                <a:cubicBezTo>
                  <a:pt x="74" y="844"/>
                  <a:pt x="1185" y="844"/>
                  <a:pt x="1186" y="844"/>
                </a:cubicBezTo>
                <a:close/>
              </a:path>
            </a:pathLst>
          </a:custGeom>
          <a:solidFill>
            <a:srgbClr val="596784"/>
          </a:solidFill>
          <a:ln>
            <a:noFill/>
          </a:ln>
          <a:effectLst>
            <a:outerShdw blurRad="254000" dist="635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endParaRPr>
          </a:p>
        </p:txBody>
      </p:sp>
      <p:sp>
        <p:nvSpPr>
          <p:cNvPr id="55" name="Freeform 90"/>
          <p:cNvSpPr>
            <a:spLocks/>
          </p:cNvSpPr>
          <p:nvPr/>
        </p:nvSpPr>
        <p:spPr bwMode="auto">
          <a:xfrm>
            <a:off x="4556801" y="3097717"/>
            <a:ext cx="2921749" cy="1954740"/>
          </a:xfrm>
          <a:custGeom>
            <a:avLst/>
            <a:gdLst>
              <a:gd name="T0" fmla="*/ 1009 w 1071"/>
              <a:gd name="T1" fmla="*/ 718 h 718"/>
              <a:gd name="T2" fmla="*/ 1044 w 1071"/>
              <a:gd name="T3" fmla="*/ 636 h 718"/>
              <a:gd name="T4" fmla="*/ 584 w 1071"/>
              <a:gd name="T5" fmla="*/ 37 h 718"/>
              <a:gd name="T6" fmla="*/ 488 w 1071"/>
              <a:gd name="T7" fmla="*/ 37 h 718"/>
              <a:gd name="T8" fmla="*/ 28 w 1071"/>
              <a:gd name="T9" fmla="*/ 636 h 718"/>
              <a:gd name="T10" fmla="*/ 63 w 1071"/>
              <a:gd name="T11" fmla="*/ 718 h 718"/>
              <a:gd name="T12" fmla="*/ 1009 w 1071"/>
              <a:gd name="T13" fmla="*/ 718 h 718"/>
            </a:gdLst>
            <a:ahLst/>
            <a:cxnLst>
              <a:cxn ang="0">
                <a:pos x="T0" y="T1"/>
              </a:cxn>
              <a:cxn ang="0">
                <a:pos x="T2" y="T3"/>
              </a:cxn>
              <a:cxn ang="0">
                <a:pos x="T4" y="T5"/>
              </a:cxn>
              <a:cxn ang="0">
                <a:pos x="T6" y="T7"/>
              </a:cxn>
              <a:cxn ang="0">
                <a:pos x="T8" y="T9"/>
              </a:cxn>
              <a:cxn ang="0">
                <a:pos x="T10" y="T11"/>
              </a:cxn>
              <a:cxn ang="0">
                <a:pos x="T12" y="T13"/>
              </a:cxn>
            </a:cxnLst>
            <a:rect l="0" t="0" r="r" b="b"/>
            <a:pathLst>
              <a:path w="1071" h="718">
                <a:moveTo>
                  <a:pt x="1009" y="718"/>
                </a:moveTo>
                <a:cubicBezTo>
                  <a:pt x="1053" y="718"/>
                  <a:pt x="1071" y="674"/>
                  <a:pt x="1044" y="636"/>
                </a:cubicBezTo>
                <a:cubicBezTo>
                  <a:pt x="584" y="37"/>
                  <a:pt x="584" y="37"/>
                  <a:pt x="584" y="37"/>
                </a:cubicBezTo>
                <a:cubicBezTo>
                  <a:pt x="556" y="0"/>
                  <a:pt x="516" y="0"/>
                  <a:pt x="488" y="37"/>
                </a:cubicBezTo>
                <a:cubicBezTo>
                  <a:pt x="28" y="636"/>
                  <a:pt x="28" y="636"/>
                  <a:pt x="28" y="636"/>
                </a:cubicBezTo>
                <a:cubicBezTo>
                  <a:pt x="0" y="674"/>
                  <a:pt x="19" y="718"/>
                  <a:pt x="63" y="718"/>
                </a:cubicBezTo>
                <a:cubicBezTo>
                  <a:pt x="64" y="718"/>
                  <a:pt x="1008" y="718"/>
                  <a:pt x="1009" y="718"/>
                </a:cubicBezTo>
                <a:close/>
              </a:path>
            </a:pathLst>
          </a:custGeom>
          <a:solidFill>
            <a:srgbClr val="FFB407"/>
          </a:solidFill>
          <a:ln>
            <a:noFill/>
          </a:ln>
          <a:effectLst>
            <a:outerShdw blurRad="254000" dist="635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endParaRPr>
          </a:p>
        </p:txBody>
      </p:sp>
      <p:sp>
        <p:nvSpPr>
          <p:cNvPr id="56" name="Freeform 91"/>
          <p:cNvSpPr>
            <a:spLocks/>
          </p:cNvSpPr>
          <p:nvPr/>
        </p:nvSpPr>
        <p:spPr bwMode="auto">
          <a:xfrm>
            <a:off x="4816973" y="2427718"/>
            <a:ext cx="2403708" cy="1609380"/>
          </a:xfrm>
          <a:custGeom>
            <a:avLst/>
            <a:gdLst>
              <a:gd name="T0" fmla="*/ 830 w 882"/>
              <a:gd name="T1" fmla="*/ 591 h 591"/>
              <a:gd name="T2" fmla="*/ 859 w 882"/>
              <a:gd name="T3" fmla="*/ 523 h 591"/>
              <a:gd name="T4" fmla="*/ 480 w 882"/>
              <a:gd name="T5" fmla="*/ 30 h 591"/>
              <a:gd name="T6" fmla="*/ 401 w 882"/>
              <a:gd name="T7" fmla="*/ 30 h 591"/>
              <a:gd name="T8" fmla="*/ 23 w 882"/>
              <a:gd name="T9" fmla="*/ 523 h 591"/>
              <a:gd name="T10" fmla="*/ 52 w 882"/>
              <a:gd name="T11" fmla="*/ 591 h 591"/>
              <a:gd name="T12" fmla="*/ 830 w 882"/>
              <a:gd name="T13" fmla="*/ 591 h 591"/>
            </a:gdLst>
            <a:ahLst/>
            <a:cxnLst>
              <a:cxn ang="0">
                <a:pos x="T0" y="T1"/>
              </a:cxn>
              <a:cxn ang="0">
                <a:pos x="T2" y="T3"/>
              </a:cxn>
              <a:cxn ang="0">
                <a:pos x="T4" y="T5"/>
              </a:cxn>
              <a:cxn ang="0">
                <a:pos x="T6" y="T7"/>
              </a:cxn>
              <a:cxn ang="0">
                <a:pos x="T8" y="T9"/>
              </a:cxn>
              <a:cxn ang="0">
                <a:pos x="T10" y="T11"/>
              </a:cxn>
              <a:cxn ang="0">
                <a:pos x="T12" y="T13"/>
              </a:cxn>
            </a:cxnLst>
            <a:rect l="0" t="0" r="r" b="b"/>
            <a:pathLst>
              <a:path w="882" h="591">
                <a:moveTo>
                  <a:pt x="830" y="591"/>
                </a:moveTo>
                <a:cubicBezTo>
                  <a:pt x="867" y="591"/>
                  <a:pt x="882" y="555"/>
                  <a:pt x="859" y="523"/>
                </a:cubicBezTo>
                <a:cubicBezTo>
                  <a:pt x="480" y="30"/>
                  <a:pt x="480" y="30"/>
                  <a:pt x="480" y="30"/>
                </a:cubicBezTo>
                <a:cubicBezTo>
                  <a:pt x="457" y="0"/>
                  <a:pt x="425" y="0"/>
                  <a:pt x="401" y="30"/>
                </a:cubicBezTo>
                <a:cubicBezTo>
                  <a:pt x="23" y="523"/>
                  <a:pt x="23" y="523"/>
                  <a:pt x="23" y="523"/>
                </a:cubicBezTo>
                <a:cubicBezTo>
                  <a:pt x="0" y="555"/>
                  <a:pt x="15" y="591"/>
                  <a:pt x="52" y="591"/>
                </a:cubicBezTo>
                <a:cubicBezTo>
                  <a:pt x="52" y="591"/>
                  <a:pt x="830" y="591"/>
                  <a:pt x="830" y="591"/>
                </a:cubicBezTo>
                <a:close/>
              </a:path>
            </a:pathLst>
          </a:custGeom>
          <a:solidFill>
            <a:srgbClr val="596784"/>
          </a:solidFill>
          <a:ln>
            <a:noFill/>
          </a:ln>
          <a:effectLst>
            <a:outerShdw blurRad="254000" dist="635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endParaRPr>
          </a:p>
        </p:txBody>
      </p:sp>
      <p:sp>
        <p:nvSpPr>
          <p:cNvPr id="57" name="Freeform 92"/>
          <p:cNvSpPr>
            <a:spLocks/>
          </p:cNvSpPr>
          <p:nvPr/>
        </p:nvSpPr>
        <p:spPr bwMode="auto">
          <a:xfrm>
            <a:off x="5074842" y="1914282"/>
            <a:ext cx="1887970" cy="1264020"/>
          </a:xfrm>
          <a:custGeom>
            <a:avLst/>
            <a:gdLst>
              <a:gd name="T0" fmla="*/ 652 w 692"/>
              <a:gd name="T1" fmla="*/ 464 h 464"/>
              <a:gd name="T2" fmla="*/ 674 w 692"/>
              <a:gd name="T3" fmla="*/ 411 h 464"/>
              <a:gd name="T4" fmla="*/ 377 w 692"/>
              <a:gd name="T5" fmla="*/ 24 h 464"/>
              <a:gd name="T6" fmla="*/ 315 w 692"/>
              <a:gd name="T7" fmla="*/ 24 h 464"/>
              <a:gd name="T8" fmla="*/ 17 w 692"/>
              <a:gd name="T9" fmla="*/ 411 h 464"/>
              <a:gd name="T10" fmla="*/ 40 w 692"/>
              <a:gd name="T11" fmla="*/ 464 h 464"/>
              <a:gd name="T12" fmla="*/ 652 w 692"/>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692" h="464">
                <a:moveTo>
                  <a:pt x="652" y="464"/>
                </a:moveTo>
                <a:cubicBezTo>
                  <a:pt x="680" y="464"/>
                  <a:pt x="692" y="436"/>
                  <a:pt x="674" y="411"/>
                </a:cubicBezTo>
                <a:cubicBezTo>
                  <a:pt x="377" y="24"/>
                  <a:pt x="377" y="24"/>
                  <a:pt x="377" y="24"/>
                </a:cubicBezTo>
                <a:cubicBezTo>
                  <a:pt x="359" y="0"/>
                  <a:pt x="333" y="0"/>
                  <a:pt x="315" y="24"/>
                </a:cubicBezTo>
                <a:cubicBezTo>
                  <a:pt x="17" y="411"/>
                  <a:pt x="17" y="411"/>
                  <a:pt x="17" y="411"/>
                </a:cubicBezTo>
                <a:cubicBezTo>
                  <a:pt x="0" y="436"/>
                  <a:pt x="11" y="464"/>
                  <a:pt x="40" y="464"/>
                </a:cubicBezTo>
                <a:cubicBezTo>
                  <a:pt x="41" y="464"/>
                  <a:pt x="651" y="464"/>
                  <a:pt x="652" y="464"/>
                </a:cubicBezTo>
                <a:close/>
              </a:path>
            </a:pathLst>
          </a:custGeom>
          <a:solidFill>
            <a:srgbClr val="FFB407"/>
          </a:solidFill>
          <a:ln>
            <a:noFill/>
          </a:ln>
          <a:effectLst>
            <a:outerShdw blurRad="254000" dist="635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endParaRPr>
          </a:p>
        </p:txBody>
      </p:sp>
      <p:sp>
        <p:nvSpPr>
          <p:cNvPr id="58" name="Freeform 93"/>
          <p:cNvSpPr>
            <a:spLocks/>
          </p:cNvSpPr>
          <p:nvPr/>
        </p:nvSpPr>
        <p:spPr bwMode="auto">
          <a:xfrm>
            <a:off x="5330408" y="1529780"/>
            <a:ext cx="1372232" cy="920961"/>
          </a:xfrm>
          <a:custGeom>
            <a:avLst/>
            <a:gdLst>
              <a:gd name="T0" fmla="*/ 474 w 503"/>
              <a:gd name="T1" fmla="*/ 338 h 338"/>
              <a:gd name="T2" fmla="*/ 491 w 503"/>
              <a:gd name="T3" fmla="*/ 299 h 338"/>
              <a:gd name="T4" fmla="*/ 274 w 503"/>
              <a:gd name="T5" fmla="*/ 18 h 338"/>
              <a:gd name="T6" fmla="*/ 229 w 503"/>
              <a:gd name="T7" fmla="*/ 18 h 338"/>
              <a:gd name="T8" fmla="*/ 13 w 503"/>
              <a:gd name="T9" fmla="*/ 299 h 338"/>
              <a:gd name="T10" fmla="*/ 30 w 503"/>
              <a:gd name="T11" fmla="*/ 338 h 338"/>
              <a:gd name="T12" fmla="*/ 474 w 503"/>
              <a:gd name="T13" fmla="*/ 338 h 338"/>
            </a:gdLst>
            <a:ahLst/>
            <a:cxnLst>
              <a:cxn ang="0">
                <a:pos x="T0" y="T1"/>
              </a:cxn>
              <a:cxn ang="0">
                <a:pos x="T2" y="T3"/>
              </a:cxn>
              <a:cxn ang="0">
                <a:pos x="T4" y="T5"/>
              </a:cxn>
              <a:cxn ang="0">
                <a:pos x="T6" y="T7"/>
              </a:cxn>
              <a:cxn ang="0">
                <a:pos x="T8" y="T9"/>
              </a:cxn>
              <a:cxn ang="0">
                <a:pos x="T10" y="T11"/>
              </a:cxn>
              <a:cxn ang="0">
                <a:pos x="T12" y="T13"/>
              </a:cxn>
            </a:cxnLst>
            <a:rect l="0" t="0" r="r" b="b"/>
            <a:pathLst>
              <a:path w="503" h="338">
                <a:moveTo>
                  <a:pt x="474" y="338"/>
                </a:moveTo>
                <a:cubicBezTo>
                  <a:pt x="495" y="338"/>
                  <a:pt x="503" y="318"/>
                  <a:pt x="491" y="299"/>
                </a:cubicBezTo>
                <a:cubicBezTo>
                  <a:pt x="274" y="18"/>
                  <a:pt x="274" y="18"/>
                  <a:pt x="274" y="18"/>
                </a:cubicBezTo>
                <a:cubicBezTo>
                  <a:pt x="261" y="1"/>
                  <a:pt x="243" y="0"/>
                  <a:pt x="229" y="18"/>
                </a:cubicBezTo>
                <a:cubicBezTo>
                  <a:pt x="13" y="299"/>
                  <a:pt x="13" y="299"/>
                  <a:pt x="13" y="299"/>
                </a:cubicBezTo>
                <a:cubicBezTo>
                  <a:pt x="0" y="318"/>
                  <a:pt x="9" y="338"/>
                  <a:pt x="30" y="338"/>
                </a:cubicBezTo>
                <a:cubicBezTo>
                  <a:pt x="30" y="338"/>
                  <a:pt x="474" y="338"/>
                  <a:pt x="474" y="338"/>
                </a:cubicBezTo>
                <a:close/>
              </a:path>
            </a:pathLst>
          </a:custGeom>
          <a:solidFill>
            <a:srgbClr val="596784"/>
          </a:solidFill>
          <a:ln>
            <a:noFill/>
          </a:ln>
          <a:effectLst>
            <a:outerShdw blurRad="254000" dist="635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endParaRPr>
          </a:p>
        </p:txBody>
      </p:sp>
      <p:sp>
        <p:nvSpPr>
          <p:cNvPr id="59" name="矩形 58"/>
          <p:cNvSpPr/>
          <p:nvPr/>
        </p:nvSpPr>
        <p:spPr>
          <a:xfrm>
            <a:off x="5794503" y="1691898"/>
            <a:ext cx="644458" cy="758843"/>
          </a:xfrm>
          <a:prstGeom prst="rect">
            <a:avLst/>
          </a:prstGeom>
        </p:spPr>
        <p:txBody>
          <a:bodyPr wrap="none">
            <a:spAutoFit/>
          </a:bodyPr>
          <a:lstStyle/>
          <a:p>
            <a:pPr defTabSz="914400" eaLnBrk="0" fontAlgn="base" hangingPunct="0">
              <a:spcBef>
                <a:spcPct val="0"/>
              </a:spcBef>
              <a:spcAft>
                <a:spcPct val="0"/>
              </a:spcAft>
            </a:pPr>
            <a:r>
              <a:rPr lang="en-US" altLang="zh-CN" sz="2800" b="1" dirty="0">
                <a:solidFill>
                  <a:srgbClr val="FFFFFF"/>
                </a:solidFill>
                <a:latin typeface="Arial" panose="020B0604020202020204" pitchFamily="34" charset="0"/>
                <a:ea typeface="Arial Unicode MS" panose="020B0604020202020204" pitchFamily="34" charset="-122"/>
                <a:cs typeface="Arial" panose="020B0604020202020204" pitchFamily="34" charset="0"/>
              </a:rPr>
              <a:t>A</a:t>
            </a:r>
            <a:endParaRPr lang="zh-CN" altLang="en-US" sz="2800" dirty="0">
              <a:solidFill>
                <a:srgbClr val="FFFFFF"/>
              </a:solidFill>
            </a:endParaRPr>
          </a:p>
        </p:txBody>
      </p:sp>
      <p:sp>
        <p:nvSpPr>
          <p:cNvPr id="60" name="矩形 59"/>
          <p:cNvSpPr/>
          <p:nvPr/>
        </p:nvSpPr>
        <p:spPr>
          <a:xfrm>
            <a:off x="5781977" y="2443402"/>
            <a:ext cx="644458" cy="758843"/>
          </a:xfrm>
          <a:prstGeom prst="rect">
            <a:avLst/>
          </a:prstGeom>
        </p:spPr>
        <p:txBody>
          <a:bodyPr wrap="none">
            <a:spAutoFit/>
          </a:bodyPr>
          <a:lstStyle/>
          <a:p>
            <a:pPr defTabSz="914400" eaLnBrk="0" fontAlgn="base" hangingPunct="0">
              <a:spcBef>
                <a:spcPct val="0"/>
              </a:spcBef>
              <a:spcAft>
                <a:spcPct val="0"/>
              </a:spcAft>
            </a:pPr>
            <a:r>
              <a:rPr lang="en-US" altLang="zh-CN" sz="2800" b="1" dirty="0">
                <a:solidFill>
                  <a:srgbClr val="FFFFFF"/>
                </a:solidFill>
                <a:latin typeface="Arial" panose="020B0604020202020204" pitchFamily="34" charset="0"/>
                <a:ea typeface="Arial Unicode MS" panose="020B0604020202020204" pitchFamily="34" charset="-122"/>
                <a:cs typeface="Arial" panose="020B0604020202020204" pitchFamily="34" charset="0"/>
              </a:rPr>
              <a:t>B</a:t>
            </a:r>
            <a:endParaRPr lang="zh-CN" altLang="en-US" sz="2800" dirty="0">
              <a:solidFill>
                <a:srgbClr val="FFFFFF"/>
              </a:solidFill>
            </a:endParaRPr>
          </a:p>
        </p:txBody>
      </p:sp>
      <p:sp>
        <p:nvSpPr>
          <p:cNvPr id="61" name="矩形 60"/>
          <p:cNvSpPr/>
          <p:nvPr/>
        </p:nvSpPr>
        <p:spPr>
          <a:xfrm>
            <a:off x="5794503" y="3250164"/>
            <a:ext cx="644458" cy="758843"/>
          </a:xfrm>
          <a:prstGeom prst="rect">
            <a:avLst/>
          </a:prstGeom>
        </p:spPr>
        <p:txBody>
          <a:bodyPr wrap="none">
            <a:spAutoFit/>
          </a:bodyPr>
          <a:lstStyle/>
          <a:p>
            <a:pPr defTabSz="914400" eaLnBrk="0" fontAlgn="base" hangingPunct="0">
              <a:spcBef>
                <a:spcPct val="0"/>
              </a:spcBef>
              <a:spcAft>
                <a:spcPct val="0"/>
              </a:spcAft>
            </a:pPr>
            <a:r>
              <a:rPr lang="en-US" altLang="zh-CN" sz="2800" b="1" dirty="0">
                <a:solidFill>
                  <a:srgbClr val="FFFFFF"/>
                </a:solidFill>
                <a:latin typeface="Arial" panose="020B0604020202020204" pitchFamily="34" charset="0"/>
                <a:ea typeface="Arial Unicode MS" panose="020B0604020202020204" pitchFamily="34" charset="-122"/>
                <a:cs typeface="Arial" panose="020B0604020202020204" pitchFamily="34" charset="0"/>
              </a:rPr>
              <a:t>C</a:t>
            </a:r>
            <a:endParaRPr lang="zh-CN" altLang="en-US" sz="2800" dirty="0">
              <a:solidFill>
                <a:srgbClr val="FFFFFF"/>
              </a:solidFill>
            </a:endParaRPr>
          </a:p>
        </p:txBody>
      </p:sp>
      <p:sp>
        <p:nvSpPr>
          <p:cNvPr id="62" name="矩形 61"/>
          <p:cNvSpPr/>
          <p:nvPr/>
        </p:nvSpPr>
        <p:spPr>
          <a:xfrm>
            <a:off x="5794503" y="4123235"/>
            <a:ext cx="644458" cy="758843"/>
          </a:xfrm>
          <a:prstGeom prst="rect">
            <a:avLst/>
          </a:prstGeom>
        </p:spPr>
        <p:txBody>
          <a:bodyPr wrap="none">
            <a:spAutoFit/>
          </a:bodyPr>
          <a:lstStyle/>
          <a:p>
            <a:pPr defTabSz="914400" eaLnBrk="0" fontAlgn="base" hangingPunct="0">
              <a:spcBef>
                <a:spcPct val="0"/>
              </a:spcBef>
              <a:spcAft>
                <a:spcPct val="0"/>
              </a:spcAft>
            </a:pPr>
            <a:r>
              <a:rPr lang="en-US" altLang="zh-CN" sz="2800" b="1" dirty="0">
                <a:solidFill>
                  <a:srgbClr val="FFFFFF"/>
                </a:solidFill>
                <a:latin typeface="Arial" panose="020B0604020202020204" pitchFamily="34" charset="0"/>
                <a:ea typeface="Arial Unicode MS" panose="020B0604020202020204" pitchFamily="34" charset="-122"/>
                <a:cs typeface="Arial" panose="020B0604020202020204" pitchFamily="34" charset="0"/>
              </a:rPr>
              <a:t>D</a:t>
            </a:r>
            <a:endParaRPr lang="zh-CN" altLang="en-US" sz="2800" dirty="0">
              <a:solidFill>
                <a:srgbClr val="FFFFFF"/>
              </a:solidFill>
            </a:endParaRPr>
          </a:p>
        </p:txBody>
      </p:sp>
      <p:sp>
        <p:nvSpPr>
          <p:cNvPr id="63" name="矩形 62"/>
          <p:cNvSpPr/>
          <p:nvPr/>
        </p:nvSpPr>
        <p:spPr>
          <a:xfrm>
            <a:off x="5794503" y="5162079"/>
            <a:ext cx="614236" cy="758843"/>
          </a:xfrm>
          <a:prstGeom prst="rect">
            <a:avLst/>
          </a:prstGeom>
        </p:spPr>
        <p:txBody>
          <a:bodyPr wrap="none">
            <a:spAutoFit/>
          </a:bodyPr>
          <a:lstStyle/>
          <a:p>
            <a:pPr defTabSz="914400" eaLnBrk="0" fontAlgn="base" hangingPunct="0">
              <a:spcBef>
                <a:spcPct val="0"/>
              </a:spcBef>
              <a:spcAft>
                <a:spcPct val="0"/>
              </a:spcAft>
            </a:pPr>
            <a:r>
              <a:rPr lang="en-US" altLang="zh-CN" sz="2800" b="1" dirty="0">
                <a:solidFill>
                  <a:srgbClr val="FFFFFF"/>
                </a:solidFill>
                <a:latin typeface="Arial" panose="020B0604020202020204" pitchFamily="34" charset="0"/>
                <a:ea typeface="Arial Unicode MS" panose="020B0604020202020204" pitchFamily="34" charset="-122"/>
                <a:cs typeface="Arial" panose="020B0604020202020204" pitchFamily="34" charset="0"/>
              </a:rPr>
              <a:t>E</a:t>
            </a:r>
            <a:endParaRPr lang="zh-CN" altLang="en-US" sz="2800" dirty="0">
              <a:solidFill>
                <a:srgbClr val="FFFFFF"/>
              </a:solidFill>
            </a:endParaRPr>
          </a:p>
        </p:txBody>
      </p:sp>
      <p:grpSp>
        <p:nvGrpSpPr>
          <p:cNvPr id="64" name="组合 63"/>
          <p:cNvGrpSpPr/>
          <p:nvPr/>
        </p:nvGrpSpPr>
        <p:grpSpPr>
          <a:xfrm>
            <a:off x="2806628" y="1464857"/>
            <a:ext cx="3200687" cy="630049"/>
            <a:chOff x="2212735" y="1264920"/>
            <a:chExt cx="2206865" cy="434416"/>
          </a:xfrm>
        </p:grpSpPr>
        <p:sp>
          <p:nvSpPr>
            <p:cNvPr id="67" name="矩形 66"/>
            <p:cNvSpPr/>
            <p:nvPr/>
          </p:nvSpPr>
          <p:spPr>
            <a:xfrm>
              <a:off x="2212735" y="1465905"/>
              <a:ext cx="1740141" cy="233431"/>
            </a:xfrm>
            <a:prstGeom prst="rect">
              <a:avLst/>
            </a:prstGeom>
          </p:spPr>
          <p:txBody>
            <a:bodyPr wrap="square">
              <a:spAutoFit/>
            </a:bodyPr>
            <a:lstStyle/>
            <a:p>
              <a:pPr lvl="0" eaLnBrk="0" fontAlgn="base" hangingPunct="0">
                <a:spcBef>
                  <a:spcPct val="0"/>
                </a:spcBef>
                <a:spcAft>
                  <a:spcPct val="0"/>
                </a:spcAft>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使用</a:t>
              </a:r>
              <a:r>
                <a:rPr lang="en-US" altLang="zh-CN" sz="1600" b="1" dirty="0" err="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wxsimth</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绘制初始图</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任意多边形 65"/>
            <p:cNvSpPr/>
            <p:nvPr/>
          </p:nvSpPr>
          <p:spPr>
            <a:xfrm>
              <a:off x="2895600" y="1264920"/>
              <a:ext cx="1524000" cy="152400"/>
            </a:xfrm>
            <a:custGeom>
              <a:avLst/>
              <a:gdLst>
                <a:gd name="connsiteX0" fmla="*/ 1524000 w 1524000"/>
                <a:gd name="connsiteY0" fmla="*/ 0 h 152400"/>
                <a:gd name="connsiteX1" fmla="*/ 152400 w 1524000"/>
                <a:gd name="connsiteY1" fmla="*/ 0 h 152400"/>
                <a:gd name="connsiteX2" fmla="*/ 0 w 1524000"/>
                <a:gd name="connsiteY2" fmla="*/ 152400 h 152400"/>
              </a:gdLst>
              <a:ahLst/>
              <a:cxnLst>
                <a:cxn ang="0">
                  <a:pos x="connsiteX0" y="connsiteY0"/>
                </a:cxn>
                <a:cxn ang="0">
                  <a:pos x="connsiteX1" y="connsiteY1"/>
                </a:cxn>
                <a:cxn ang="0">
                  <a:pos x="connsiteX2" y="connsiteY2"/>
                </a:cxn>
              </a:cxnLst>
              <a:rect l="l" t="t" r="r" b="b"/>
              <a:pathLst>
                <a:path w="1524000" h="152400">
                  <a:moveTo>
                    <a:pt x="1524000" y="0"/>
                  </a:moveTo>
                  <a:lnTo>
                    <a:pt x="152400" y="0"/>
                  </a:lnTo>
                  <a:lnTo>
                    <a:pt x="0" y="152400"/>
                  </a:lnTo>
                </a:path>
              </a:pathLst>
            </a:cu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pPr>
              <a:endParaRPr lang="zh-CN" altLang="en-US" sz="1800">
                <a:solidFill>
                  <a:prstClr val="black"/>
                </a:solidFill>
              </a:endParaRPr>
            </a:p>
          </p:txBody>
        </p:sp>
      </p:grpSp>
      <p:grpSp>
        <p:nvGrpSpPr>
          <p:cNvPr id="69" name="组合 68"/>
          <p:cNvGrpSpPr/>
          <p:nvPr/>
        </p:nvGrpSpPr>
        <p:grpSpPr>
          <a:xfrm>
            <a:off x="1878297" y="3376763"/>
            <a:ext cx="3200688" cy="630049"/>
            <a:chOff x="2212734" y="1264920"/>
            <a:chExt cx="2206866" cy="434417"/>
          </a:xfrm>
        </p:grpSpPr>
        <p:sp>
          <p:nvSpPr>
            <p:cNvPr id="72" name="矩形 71"/>
            <p:cNvSpPr/>
            <p:nvPr/>
          </p:nvSpPr>
          <p:spPr>
            <a:xfrm>
              <a:off x="2212734" y="1465905"/>
              <a:ext cx="1683542" cy="233432"/>
            </a:xfrm>
            <a:prstGeom prst="rect">
              <a:avLst/>
            </a:prstGeom>
          </p:spPr>
          <p:txBody>
            <a:bodyPr wrap="none">
              <a:spAutoFit/>
            </a:bodyPr>
            <a:lstStyle/>
            <a:p>
              <a:pPr lvl="0" eaLnBrk="0" fontAlgn="base" hangingPunct="0">
                <a:spcBef>
                  <a:spcPct val="0"/>
                </a:spcBef>
                <a:spcAft>
                  <a:spcPct val="0"/>
                </a:spcAft>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绘制文本框显示图片标题</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1" name="任意多边形 70"/>
            <p:cNvSpPr/>
            <p:nvPr/>
          </p:nvSpPr>
          <p:spPr>
            <a:xfrm>
              <a:off x="2895600" y="1264920"/>
              <a:ext cx="1524000" cy="152400"/>
            </a:xfrm>
            <a:custGeom>
              <a:avLst/>
              <a:gdLst>
                <a:gd name="connsiteX0" fmla="*/ 1524000 w 1524000"/>
                <a:gd name="connsiteY0" fmla="*/ 0 h 152400"/>
                <a:gd name="connsiteX1" fmla="*/ 152400 w 1524000"/>
                <a:gd name="connsiteY1" fmla="*/ 0 h 152400"/>
                <a:gd name="connsiteX2" fmla="*/ 0 w 1524000"/>
                <a:gd name="connsiteY2" fmla="*/ 152400 h 152400"/>
              </a:gdLst>
              <a:ahLst/>
              <a:cxnLst>
                <a:cxn ang="0">
                  <a:pos x="connsiteX0" y="connsiteY0"/>
                </a:cxn>
                <a:cxn ang="0">
                  <a:pos x="connsiteX1" y="connsiteY1"/>
                </a:cxn>
                <a:cxn ang="0">
                  <a:pos x="connsiteX2" y="connsiteY2"/>
                </a:cxn>
              </a:cxnLst>
              <a:rect l="l" t="t" r="r" b="b"/>
              <a:pathLst>
                <a:path w="1524000" h="152400">
                  <a:moveTo>
                    <a:pt x="1524000" y="0"/>
                  </a:moveTo>
                  <a:lnTo>
                    <a:pt x="152400" y="0"/>
                  </a:lnTo>
                  <a:lnTo>
                    <a:pt x="0" y="152400"/>
                  </a:lnTo>
                </a:path>
              </a:pathLst>
            </a:cu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pPr>
              <a:endParaRPr lang="zh-CN" altLang="en-US" sz="1800">
                <a:solidFill>
                  <a:prstClr val="black"/>
                </a:solidFill>
              </a:endParaRPr>
            </a:p>
          </p:txBody>
        </p:sp>
      </p:grpSp>
      <p:grpSp>
        <p:nvGrpSpPr>
          <p:cNvPr id="74" name="组合 73"/>
          <p:cNvGrpSpPr/>
          <p:nvPr/>
        </p:nvGrpSpPr>
        <p:grpSpPr>
          <a:xfrm>
            <a:off x="1541102" y="5189448"/>
            <a:ext cx="3200688" cy="630049"/>
            <a:chOff x="2212734" y="1264920"/>
            <a:chExt cx="2206866" cy="434417"/>
          </a:xfrm>
        </p:grpSpPr>
        <p:sp>
          <p:nvSpPr>
            <p:cNvPr id="77" name="矩形 76"/>
            <p:cNvSpPr/>
            <p:nvPr/>
          </p:nvSpPr>
          <p:spPr>
            <a:xfrm>
              <a:off x="2212734" y="1465905"/>
              <a:ext cx="1966490" cy="233432"/>
            </a:xfrm>
            <a:prstGeom prst="rect">
              <a:avLst/>
            </a:prstGeom>
          </p:spPr>
          <p:txBody>
            <a:bodyPr wrap="none">
              <a:spAutoFit/>
            </a:bodyPr>
            <a:lstStyle/>
            <a:p>
              <a:pPr lvl="0" eaLnBrk="0" fontAlgn="base" hangingPunct="0">
                <a:spcBef>
                  <a:spcPct val="0"/>
                </a:spcBef>
                <a:spcAft>
                  <a:spcPct val="0"/>
                </a:spcAft>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绘制文本框显示相应的的结果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6" name="任意多边形 75"/>
            <p:cNvSpPr/>
            <p:nvPr/>
          </p:nvSpPr>
          <p:spPr>
            <a:xfrm>
              <a:off x="2895600" y="1264920"/>
              <a:ext cx="1524000" cy="152400"/>
            </a:xfrm>
            <a:custGeom>
              <a:avLst/>
              <a:gdLst>
                <a:gd name="connsiteX0" fmla="*/ 1524000 w 1524000"/>
                <a:gd name="connsiteY0" fmla="*/ 0 h 152400"/>
                <a:gd name="connsiteX1" fmla="*/ 152400 w 1524000"/>
                <a:gd name="connsiteY1" fmla="*/ 0 h 152400"/>
                <a:gd name="connsiteX2" fmla="*/ 0 w 1524000"/>
                <a:gd name="connsiteY2" fmla="*/ 152400 h 152400"/>
              </a:gdLst>
              <a:ahLst/>
              <a:cxnLst>
                <a:cxn ang="0">
                  <a:pos x="connsiteX0" y="connsiteY0"/>
                </a:cxn>
                <a:cxn ang="0">
                  <a:pos x="connsiteX1" y="connsiteY1"/>
                </a:cxn>
                <a:cxn ang="0">
                  <a:pos x="connsiteX2" y="connsiteY2"/>
                </a:cxn>
              </a:cxnLst>
              <a:rect l="l" t="t" r="r" b="b"/>
              <a:pathLst>
                <a:path w="1524000" h="152400">
                  <a:moveTo>
                    <a:pt x="1524000" y="0"/>
                  </a:moveTo>
                  <a:lnTo>
                    <a:pt x="152400" y="0"/>
                  </a:lnTo>
                  <a:lnTo>
                    <a:pt x="0" y="152400"/>
                  </a:lnTo>
                </a:path>
              </a:pathLst>
            </a:cu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pPr>
              <a:endParaRPr lang="zh-CN" altLang="en-US" sz="1800">
                <a:solidFill>
                  <a:prstClr val="black"/>
                </a:solidFill>
              </a:endParaRPr>
            </a:p>
          </p:txBody>
        </p:sp>
      </p:grpSp>
      <p:grpSp>
        <p:nvGrpSpPr>
          <p:cNvPr id="5" name="组合 4"/>
          <p:cNvGrpSpPr/>
          <p:nvPr/>
        </p:nvGrpSpPr>
        <p:grpSpPr>
          <a:xfrm>
            <a:off x="6829934" y="2647367"/>
            <a:ext cx="5207020" cy="630043"/>
            <a:chOff x="6829934" y="2647367"/>
            <a:chExt cx="5207020" cy="630043"/>
          </a:xfrm>
        </p:grpSpPr>
        <p:sp>
          <p:nvSpPr>
            <p:cNvPr id="80" name="矩形 79"/>
            <p:cNvSpPr/>
            <p:nvPr/>
          </p:nvSpPr>
          <p:spPr>
            <a:xfrm>
              <a:off x="8188721" y="2938856"/>
              <a:ext cx="3848233" cy="338554"/>
            </a:xfrm>
            <a:prstGeom prst="rect">
              <a:avLst/>
            </a:prstGeom>
          </p:spPr>
          <p:txBody>
            <a:bodyPr wrap="none">
              <a:spAutoFit/>
            </a:bodyPr>
            <a:lstStyle/>
            <a:p>
              <a:pPr lvl="0" eaLnBrk="0" fontAlgn="base" hangingPunct="0">
                <a:spcBef>
                  <a:spcPct val="0"/>
                </a:spcBef>
                <a:spcAft>
                  <a:spcPct val="0"/>
                </a:spcAft>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绘制四个</a:t>
              </a:r>
              <a:r>
                <a:rPr lang="en-US" altLang="zh-CN" sz="1600" b="1" dirty="0" err="1">
                  <a:solidFill>
                    <a:schemeClr val="tx1">
                      <a:lumMod val="65000"/>
                      <a:lumOff val="35000"/>
                    </a:schemeClr>
                  </a:solidFill>
                  <a:latin typeface="微软雅黑" panose="020B0503020204020204" pitchFamily="34" charset="-122"/>
                  <a:ea typeface="微软雅黑" panose="020B0503020204020204" pitchFamily="34" charset="-122"/>
                </a:rPr>
                <a:t>wxStaticBitmap</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控件显示图片</a:t>
              </a:r>
            </a:p>
          </p:txBody>
        </p:sp>
        <p:sp>
          <p:nvSpPr>
            <p:cNvPr id="82" name="任意多边形 81"/>
            <p:cNvSpPr/>
            <p:nvPr/>
          </p:nvSpPr>
          <p:spPr>
            <a:xfrm flipH="1">
              <a:off x="6829934" y="2647367"/>
              <a:ext cx="2210306" cy="221031"/>
            </a:xfrm>
            <a:custGeom>
              <a:avLst/>
              <a:gdLst>
                <a:gd name="connsiteX0" fmla="*/ 1524000 w 1524000"/>
                <a:gd name="connsiteY0" fmla="*/ 0 h 152400"/>
                <a:gd name="connsiteX1" fmla="*/ 152400 w 1524000"/>
                <a:gd name="connsiteY1" fmla="*/ 0 h 152400"/>
                <a:gd name="connsiteX2" fmla="*/ 0 w 1524000"/>
                <a:gd name="connsiteY2" fmla="*/ 152400 h 152400"/>
              </a:gdLst>
              <a:ahLst/>
              <a:cxnLst>
                <a:cxn ang="0">
                  <a:pos x="connsiteX0" y="connsiteY0"/>
                </a:cxn>
                <a:cxn ang="0">
                  <a:pos x="connsiteX1" y="connsiteY1"/>
                </a:cxn>
                <a:cxn ang="0">
                  <a:pos x="connsiteX2" y="connsiteY2"/>
                </a:cxn>
              </a:cxnLst>
              <a:rect l="l" t="t" r="r" b="b"/>
              <a:pathLst>
                <a:path w="1524000" h="152400">
                  <a:moveTo>
                    <a:pt x="1524000" y="0"/>
                  </a:moveTo>
                  <a:lnTo>
                    <a:pt x="152400" y="0"/>
                  </a:lnTo>
                  <a:lnTo>
                    <a:pt x="0" y="152400"/>
                  </a:lnTo>
                </a:path>
              </a:pathLst>
            </a:cu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pPr>
              <a:endParaRPr lang="zh-CN" altLang="en-US" sz="1800">
                <a:solidFill>
                  <a:prstClr val="black"/>
                </a:solidFill>
              </a:endParaRPr>
            </a:p>
          </p:txBody>
        </p:sp>
      </p:grpSp>
      <p:grpSp>
        <p:nvGrpSpPr>
          <p:cNvPr id="6" name="组合 5"/>
          <p:cNvGrpSpPr/>
          <p:nvPr/>
        </p:nvGrpSpPr>
        <p:grpSpPr>
          <a:xfrm>
            <a:off x="7327253" y="4448766"/>
            <a:ext cx="4514134" cy="625881"/>
            <a:chOff x="7327253" y="4448766"/>
            <a:chExt cx="4514134" cy="625881"/>
          </a:xfrm>
        </p:grpSpPr>
        <p:sp>
          <p:nvSpPr>
            <p:cNvPr id="84" name="矩形 83"/>
            <p:cNvSpPr/>
            <p:nvPr/>
          </p:nvSpPr>
          <p:spPr>
            <a:xfrm>
              <a:off x="8188721" y="4736094"/>
              <a:ext cx="3652666" cy="338553"/>
            </a:xfrm>
            <a:prstGeom prst="rect">
              <a:avLst/>
            </a:prstGeom>
          </p:spPr>
          <p:txBody>
            <a:bodyPr wrap="none">
              <a:spAutoFit/>
            </a:bodyPr>
            <a:lstStyle/>
            <a:p>
              <a:pPr lvl="0" eaLnBrk="0" fontAlgn="base" hangingPunct="0">
                <a:spcBef>
                  <a:spcPct val="0"/>
                </a:spcBef>
                <a:spcAft>
                  <a:spcPct val="0"/>
                </a:spcAft>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绘制四个</a:t>
              </a:r>
              <a:r>
                <a:rPr lang="en-US" altLang="zh-CN" sz="1600" b="1" dirty="0" err="1">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wxButton</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控件用于调用函数</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6" name="任意多边形 85"/>
            <p:cNvSpPr/>
            <p:nvPr/>
          </p:nvSpPr>
          <p:spPr>
            <a:xfrm flipH="1">
              <a:off x="7327253" y="4448766"/>
              <a:ext cx="2210306" cy="221031"/>
            </a:xfrm>
            <a:custGeom>
              <a:avLst/>
              <a:gdLst>
                <a:gd name="connsiteX0" fmla="*/ 1524000 w 1524000"/>
                <a:gd name="connsiteY0" fmla="*/ 0 h 152400"/>
                <a:gd name="connsiteX1" fmla="*/ 152400 w 1524000"/>
                <a:gd name="connsiteY1" fmla="*/ 0 h 152400"/>
                <a:gd name="connsiteX2" fmla="*/ 0 w 1524000"/>
                <a:gd name="connsiteY2" fmla="*/ 152400 h 152400"/>
              </a:gdLst>
              <a:ahLst/>
              <a:cxnLst>
                <a:cxn ang="0">
                  <a:pos x="connsiteX0" y="connsiteY0"/>
                </a:cxn>
                <a:cxn ang="0">
                  <a:pos x="connsiteX1" y="connsiteY1"/>
                </a:cxn>
                <a:cxn ang="0">
                  <a:pos x="connsiteX2" y="connsiteY2"/>
                </a:cxn>
              </a:cxnLst>
              <a:rect l="l" t="t" r="r" b="b"/>
              <a:pathLst>
                <a:path w="1524000" h="152400">
                  <a:moveTo>
                    <a:pt x="1524000" y="0"/>
                  </a:moveTo>
                  <a:lnTo>
                    <a:pt x="152400" y="0"/>
                  </a:lnTo>
                  <a:lnTo>
                    <a:pt x="0" y="152400"/>
                  </a:lnTo>
                </a:path>
              </a:pathLst>
            </a:cu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pPr>
              <a:endParaRPr lang="zh-CN" altLang="en-US" sz="1800">
                <a:solidFill>
                  <a:prstClr val="black"/>
                </a:solidFill>
              </a:endParaRPr>
            </a:p>
          </p:txBody>
        </p:sp>
      </p:grpSp>
      <p:grpSp>
        <p:nvGrpSpPr>
          <p:cNvPr id="41" name="组合 40"/>
          <p:cNvGrpSpPr/>
          <p:nvPr/>
        </p:nvGrpSpPr>
        <p:grpSpPr>
          <a:xfrm>
            <a:off x="394446" y="0"/>
            <a:ext cx="2447152" cy="994611"/>
            <a:chOff x="394446" y="0"/>
            <a:chExt cx="2447152" cy="994611"/>
          </a:xfrm>
        </p:grpSpPr>
        <p:sp>
          <p:nvSpPr>
            <p:cNvPr id="42" name="文本框 41">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初始界面</a:t>
              </a:r>
            </a:p>
          </p:txBody>
        </p:sp>
        <p:grpSp>
          <p:nvGrpSpPr>
            <p:cNvPr id="44" name="组合 43"/>
            <p:cNvGrpSpPr/>
            <p:nvPr/>
          </p:nvGrpSpPr>
          <p:grpSpPr>
            <a:xfrm>
              <a:off x="394446" y="0"/>
              <a:ext cx="666734" cy="994611"/>
              <a:chOff x="514366" y="0"/>
              <a:chExt cx="666734" cy="994611"/>
            </a:xfrm>
          </p:grpSpPr>
          <p:sp>
            <p:nvSpPr>
              <p:cNvPr id="45" name="矩形 44"/>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4</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spTree>
    <p:extLst>
      <p:ext uri="{BB962C8B-B14F-4D97-AF65-F5344CB8AC3E}">
        <p14:creationId xmlns:p14="http://schemas.microsoft.com/office/powerpoint/2010/main" val="2504746075"/>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anim calcmode="lin" valueType="num">
                                      <p:cBhvr>
                                        <p:cTn id="8" dur="750" fill="hold"/>
                                        <p:tgtEl>
                                          <p:spTgt spid="53"/>
                                        </p:tgtEl>
                                        <p:attrNameLst>
                                          <p:attrName>ppt_x</p:attrName>
                                        </p:attrNameLst>
                                      </p:cBhvr>
                                      <p:tavLst>
                                        <p:tav tm="0">
                                          <p:val>
                                            <p:strVal val="#ppt_x"/>
                                          </p:val>
                                        </p:tav>
                                        <p:tav tm="100000">
                                          <p:val>
                                            <p:strVal val="#ppt_x"/>
                                          </p:val>
                                        </p:tav>
                                      </p:tavLst>
                                    </p:anim>
                                    <p:anim calcmode="lin" valueType="num">
                                      <p:cBhvr>
                                        <p:cTn id="9" dur="75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750"/>
                                        <p:tgtEl>
                                          <p:spTgt spid="54"/>
                                        </p:tgtEl>
                                      </p:cBhvr>
                                    </p:animEffect>
                                    <p:anim calcmode="lin" valueType="num">
                                      <p:cBhvr>
                                        <p:cTn id="13" dur="750" fill="hold"/>
                                        <p:tgtEl>
                                          <p:spTgt spid="54"/>
                                        </p:tgtEl>
                                        <p:attrNameLst>
                                          <p:attrName>ppt_x</p:attrName>
                                        </p:attrNameLst>
                                      </p:cBhvr>
                                      <p:tavLst>
                                        <p:tav tm="0">
                                          <p:val>
                                            <p:strVal val="#ppt_x"/>
                                          </p:val>
                                        </p:tav>
                                        <p:tav tm="100000">
                                          <p:val>
                                            <p:strVal val="#ppt_x"/>
                                          </p:val>
                                        </p:tav>
                                      </p:tavLst>
                                    </p:anim>
                                    <p:anim calcmode="lin" valueType="num">
                                      <p:cBhvr>
                                        <p:cTn id="14" dur="750" fill="hold"/>
                                        <p:tgtEl>
                                          <p:spTgt spid="5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750"/>
                                        <p:tgtEl>
                                          <p:spTgt spid="55"/>
                                        </p:tgtEl>
                                      </p:cBhvr>
                                    </p:animEffect>
                                    <p:anim calcmode="lin" valueType="num">
                                      <p:cBhvr>
                                        <p:cTn id="18" dur="750" fill="hold"/>
                                        <p:tgtEl>
                                          <p:spTgt spid="55"/>
                                        </p:tgtEl>
                                        <p:attrNameLst>
                                          <p:attrName>ppt_x</p:attrName>
                                        </p:attrNameLst>
                                      </p:cBhvr>
                                      <p:tavLst>
                                        <p:tav tm="0">
                                          <p:val>
                                            <p:strVal val="#ppt_x"/>
                                          </p:val>
                                        </p:tav>
                                        <p:tav tm="100000">
                                          <p:val>
                                            <p:strVal val="#ppt_x"/>
                                          </p:val>
                                        </p:tav>
                                      </p:tavLst>
                                    </p:anim>
                                    <p:anim calcmode="lin" valueType="num">
                                      <p:cBhvr>
                                        <p:cTn id="19" dur="750" fill="hold"/>
                                        <p:tgtEl>
                                          <p:spTgt spid="5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750"/>
                                        <p:tgtEl>
                                          <p:spTgt spid="56"/>
                                        </p:tgtEl>
                                      </p:cBhvr>
                                    </p:animEffect>
                                    <p:anim calcmode="lin" valueType="num">
                                      <p:cBhvr>
                                        <p:cTn id="23" dur="750" fill="hold"/>
                                        <p:tgtEl>
                                          <p:spTgt spid="56"/>
                                        </p:tgtEl>
                                        <p:attrNameLst>
                                          <p:attrName>ppt_x</p:attrName>
                                        </p:attrNameLst>
                                      </p:cBhvr>
                                      <p:tavLst>
                                        <p:tav tm="0">
                                          <p:val>
                                            <p:strVal val="#ppt_x"/>
                                          </p:val>
                                        </p:tav>
                                        <p:tav tm="100000">
                                          <p:val>
                                            <p:strVal val="#ppt_x"/>
                                          </p:val>
                                        </p:tav>
                                      </p:tavLst>
                                    </p:anim>
                                    <p:anim calcmode="lin" valueType="num">
                                      <p:cBhvr>
                                        <p:cTn id="24" dur="750" fill="hold"/>
                                        <p:tgtEl>
                                          <p:spTgt spid="5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750"/>
                                        <p:tgtEl>
                                          <p:spTgt spid="57"/>
                                        </p:tgtEl>
                                      </p:cBhvr>
                                    </p:animEffect>
                                    <p:anim calcmode="lin" valueType="num">
                                      <p:cBhvr>
                                        <p:cTn id="28" dur="750" fill="hold"/>
                                        <p:tgtEl>
                                          <p:spTgt spid="57"/>
                                        </p:tgtEl>
                                        <p:attrNameLst>
                                          <p:attrName>ppt_x</p:attrName>
                                        </p:attrNameLst>
                                      </p:cBhvr>
                                      <p:tavLst>
                                        <p:tav tm="0">
                                          <p:val>
                                            <p:strVal val="#ppt_x"/>
                                          </p:val>
                                        </p:tav>
                                        <p:tav tm="100000">
                                          <p:val>
                                            <p:strVal val="#ppt_x"/>
                                          </p:val>
                                        </p:tav>
                                      </p:tavLst>
                                    </p:anim>
                                    <p:anim calcmode="lin" valueType="num">
                                      <p:cBhvr>
                                        <p:cTn id="29" dur="750" fill="hold"/>
                                        <p:tgtEl>
                                          <p:spTgt spid="5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750"/>
                                        <p:tgtEl>
                                          <p:spTgt spid="58"/>
                                        </p:tgtEl>
                                      </p:cBhvr>
                                    </p:animEffect>
                                    <p:anim calcmode="lin" valueType="num">
                                      <p:cBhvr>
                                        <p:cTn id="33" dur="750" fill="hold"/>
                                        <p:tgtEl>
                                          <p:spTgt spid="58"/>
                                        </p:tgtEl>
                                        <p:attrNameLst>
                                          <p:attrName>ppt_x</p:attrName>
                                        </p:attrNameLst>
                                      </p:cBhvr>
                                      <p:tavLst>
                                        <p:tav tm="0">
                                          <p:val>
                                            <p:strVal val="#ppt_x"/>
                                          </p:val>
                                        </p:tav>
                                        <p:tav tm="100000">
                                          <p:val>
                                            <p:strVal val="#ppt_x"/>
                                          </p:val>
                                        </p:tav>
                                      </p:tavLst>
                                    </p:anim>
                                    <p:anim calcmode="lin" valueType="num">
                                      <p:cBhvr>
                                        <p:cTn id="34" dur="750" fill="hold"/>
                                        <p:tgtEl>
                                          <p:spTgt spid="58"/>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53" presetClass="entr" presetSubtype="16"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p:cTn id="38" dur="500" fill="hold"/>
                                        <p:tgtEl>
                                          <p:spTgt spid="59"/>
                                        </p:tgtEl>
                                        <p:attrNameLst>
                                          <p:attrName>ppt_w</p:attrName>
                                        </p:attrNameLst>
                                      </p:cBhvr>
                                      <p:tavLst>
                                        <p:tav tm="0">
                                          <p:val>
                                            <p:fltVal val="0"/>
                                          </p:val>
                                        </p:tav>
                                        <p:tav tm="100000">
                                          <p:val>
                                            <p:strVal val="#ppt_w"/>
                                          </p:val>
                                        </p:tav>
                                      </p:tavLst>
                                    </p:anim>
                                    <p:anim calcmode="lin" valueType="num">
                                      <p:cBhvr>
                                        <p:cTn id="39" dur="500" fill="hold"/>
                                        <p:tgtEl>
                                          <p:spTgt spid="59"/>
                                        </p:tgtEl>
                                        <p:attrNameLst>
                                          <p:attrName>ppt_h</p:attrName>
                                        </p:attrNameLst>
                                      </p:cBhvr>
                                      <p:tavLst>
                                        <p:tav tm="0">
                                          <p:val>
                                            <p:fltVal val="0"/>
                                          </p:val>
                                        </p:tav>
                                        <p:tav tm="100000">
                                          <p:val>
                                            <p:strVal val="#ppt_h"/>
                                          </p:val>
                                        </p:tav>
                                      </p:tavLst>
                                    </p:anim>
                                    <p:animEffect transition="in" filter="fade">
                                      <p:cBhvr>
                                        <p:cTn id="40" dur="500"/>
                                        <p:tgtEl>
                                          <p:spTgt spid="59"/>
                                        </p:tgtEl>
                                      </p:cBhvr>
                                    </p:animEffect>
                                  </p:childTnLst>
                                </p:cTn>
                              </p:par>
                              <p:par>
                                <p:cTn id="41" presetID="53" presetClass="entr" presetSubtype="16" fill="hold" grpId="0" nodeType="withEffect">
                                  <p:stCondLst>
                                    <p:cond delay="250"/>
                                  </p:stCondLst>
                                  <p:childTnLst>
                                    <p:set>
                                      <p:cBhvr>
                                        <p:cTn id="42" dur="1" fill="hold">
                                          <p:stCondLst>
                                            <p:cond delay="0"/>
                                          </p:stCondLst>
                                        </p:cTn>
                                        <p:tgtEl>
                                          <p:spTgt spid="60"/>
                                        </p:tgtEl>
                                        <p:attrNameLst>
                                          <p:attrName>style.visibility</p:attrName>
                                        </p:attrNameLst>
                                      </p:cBhvr>
                                      <p:to>
                                        <p:strVal val="visible"/>
                                      </p:to>
                                    </p:set>
                                    <p:anim calcmode="lin" valueType="num">
                                      <p:cBhvr>
                                        <p:cTn id="43" dur="500" fill="hold"/>
                                        <p:tgtEl>
                                          <p:spTgt spid="60"/>
                                        </p:tgtEl>
                                        <p:attrNameLst>
                                          <p:attrName>ppt_w</p:attrName>
                                        </p:attrNameLst>
                                      </p:cBhvr>
                                      <p:tavLst>
                                        <p:tav tm="0">
                                          <p:val>
                                            <p:fltVal val="0"/>
                                          </p:val>
                                        </p:tav>
                                        <p:tav tm="100000">
                                          <p:val>
                                            <p:strVal val="#ppt_w"/>
                                          </p:val>
                                        </p:tav>
                                      </p:tavLst>
                                    </p:anim>
                                    <p:anim calcmode="lin" valueType="num">
                                      <p:cBhvr>
                                        <p:cTn id="44" dur="500" fill="hold"/>
                                        <p:tgtEl>
                                          <p:spTgt spid="60"/>
                                        </p:tgtEl>
                                        <p:attrNameLst>
                                          <p:attrName>ppt_h</p:attrName>
                                        </p:attrNameLst>
                                      </p:cBhvr>
                                      <p:tavLst>
                                        <p:tav tm="0">
                                          <p:val>
                                            <p:fltVal val="0"/>
                                          </p:val>
                                        </p:tav>
                                        <p:tav tm="100000">
                                          <p:val>
                                            <p:strVal val="#ppt_h"/>
                                          </p:val>
                                        </p:tav>
                                      </p:tavLst>
                                    </p:anim>
                                    <p:animEffect transition="in" filter="fade">
                                      <p:cBhvr>
                                        <p:cTn id="45" dur="500"/>
                                        <p:tgtEl>
                                          <p:spTgt spid="60"/>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61"/>
                                        </p:tgtEl>
                                        <p:attrNameLst>
                                          <p:attrName>style.visibility</p:attrName>
                                        </p:attrNameLst>
                                      </p:cBhvr>
                                      <p:to>
                                        <p:strVal val="visible"/>
                                      </p:to>
                                    </p:set>
                                    <p:anim calcmode="lin" valueType="num">
                                      <p:cBhvr>
                                        <p:cTn id="48" dur="500" fill="hold"/>
                                        <p:tgtEl>
                                          <p:spTgt spid="61"/>
                                        </p:tgtEl>
                                        <p:attrNameLst>
                                          <p:attrName>ppt_w</p:attrName>
                                        </p:attrNameLst>
                                      </p:cBhvr>
                                      <p:tavLst>
                                        <p:tav tm="0">
                                          <p:val>
                                            <p:fltVal val="0"/>
                                          </p:val>
                                        </p:tav>
                                        <p:tav tm="100000">
                                          <p:val>
                                            <p:strVal val="#ppt_w"/>
                                          </p:val>
                                        </p:tav>
                                      </p:tavLst>
                                    </p:anim>
                                    <p:anim calcmode="lin" valueType="num">
                                      <p:cBhvr>
                                        <p:cTn id="49" dur="500" fill="hold"/>
                                        <p:tgtEl>
                                          <p:spTgt spid="61"/>
                                        </p:tgtEl>
                                        <p:attrNameLst>
                                          <p:attrName>ppt_h</p:attrName>
                                        </p:attrNameLst>
                                      </p:cBhvr>
                                      <p:tavLst>
                                        <p:tav tm="0">
                                          <p:val>
                                            <p:fltVal val="0"/>
                                          </p:val>
                                        </p:tav>
                                        <p:tav tm="100000">
                                          <p:val>
                                            <p:strVal val="#ppt_h"/>
                                          </p:val>
                                        </p:tav>
                                      </p:tavLst>
                                    </p:anim>
                                    <p:animEffect transition="in" filter="fade">
                                      <p:cBhvr>
                                        <p:cTn id="50" dur="500"/>
                                        <p:tgtEl>
                                          <p:spTgt spid="61"/>
                                        </p:tgtEl>
                                      </p:cBhvr>
                                    </p:animEffect>
                                  </p:childTnLst>
                                </p:cTn>
                              </p:par>
                              <p:par>
                                <p:cTn id="51" presetID="53" presetClass="entr" presetSubtype="16" fill="hold" grpId="0" nodeType="withEffect">
                                  <p:stCondLst>
                                    <p:cond delay="750"/>
                                  </p:stCondLst>
                                  <p:childTnLst>
                                    <p:set>
                                      <p:cBhvr>
                                        <p:cTn id="52" dur="1" fill="hold">
                                          <p:stCondLst>
                                            <p:cond delay="0"/>
                                          </p:stCondLst>
                                        </p:cTn>
                                        <p:tgtEl>
                                          <p:spTgt spid="62"/>
                                        </p:tgtEl>
                                        <p:attrNameLst>
                                          <p:attrName>style.visibility</p:attrName>
                                        </p:attrNameLst>
                                      </p:cBhvr>
                                      <p:to>
                                        <p:strVal val="visible"/>
                                      </p:to>
                                    </p:set>
                                    <p:anim calcmode="lin" valueType="num">
                                      <p:cBhvr>
                                        <p:cTn id="53" dur="500" fill="hold"/>
                                        <p:tgtEl>
                                          <p:spTgt spid="62"/>
                                        </p:tgtEl>
                                        <p:attrNameLst>
                                          <p:attrName>ppt_w</p:attrName>
                                        </p:attrNameLst>
                                      </p:cBhvr>
                                      <p:tavLst>
                                        <p:tav tm="0">
                                          <p:val>
                                            <p:fltVal val="0"/>
                                          </p:val>
                                        </p:tav>
                                        <p:tav tm="100000">
                                          <p:val>
                                            <p:strVal val="#ppt_w"/>
                                          </p:val>
                                        </p:tav>
                                      </p:tavLst>
                                    </p:anim>
                                    <p:anim calcmode="lin" valueType="num">
                                      <p:cBhvr>
                                        <p:cTn id="54" dur="500" fill="hold"/>
                                        <p:tgtEl>
                                          <p:spTgt spid="62"/>
                                        </p:tgtEl>
                                        <p:attrNameLst>
                                          <p:attrName>ppt_h</p:attrName>
                                        </p:attrNameLst>
                                      </p:cBhvr>
                                      <p:tavLst>
                                        <p:tav tm="0">
                                          <p:val>
                                            <p:fltVal val="0"/>
                                          </p:val>
                                        </p:tav>
                                        <p:tav tm="100000">
                                          <p:val>
                                            <p:strVal val="#ppt_h"/>
                                          </p:val>
                                        </p:tav>
                                      </p:tavLst>
                                    </p:anim>
                                    <p:animEffect transition="in" filter="fade">
                                      <p:cBhvr>
                                        <p:cTn id="55" dur="500"/>
                                        <p:tgtEl>
                                          <p:spTgt spid="62"/>
                                        </p:tgtEl>
                                      </p:cBhvr>
                                    </p:animEffect>
                                  </p:childTnLst>
                                </p:cTn>
                              </p:par>
                              <p:par>
                                <p:cTn id="56" presetID="53" presetClass="entr" presetSubtype="16" fill="hold" grpId="0" nodeType="withEffect">
                                  <p:stCondLst>
                                    <p:cond delay="1000"/>
                                  </p:stCondLst>
                                  <p:childTnLst>
                                    <p:set>
                                      <p:cBhvr>
                                        <p:cTn id="57" dur="1" fill="hold">
                                          <p:stCondLst>
                                            <p:cond delay="0"/>
                                          </p:stCondLst>
                                        </p:cTn>
                                        <p:tgtEl>
                                          <p:spTgt spid="63"/>
                                        </p:tgtEl>
                                        <p:attrNameLst>
                                          <p:attrName>style.visibility</p:attrName>
                                        </p:attrNameLst>
                                      </p:cBhvr>
                                      <p:to>
                                        <p:strVal val="visible"/>
                                      </p:to>
                                    </p:set>
                                    <p:anim calcmode="lin" valueType="num">
                                      <p:cBhvr>
                                        <p:cTn id="58" dur="500" fill="hold"/>
                                        <p:tgtEl>
                                          <p:spTgt spid="63"/>
                                        </p:tgtEl>
                                        <p:attrNameLst>
                                          <p:attrName>ppt_w</p:attrName>
                                        </p:attrNameLst>
                                      </p:cBhvr>
                                      <p:tavLst>
                                        <p:tav tm="0">
                                          <p:val>
                                            <p:fltVal val="0"/>
                                          </p:val>
                                        </p:tav>
                                        <p:tav tm="100000">
                                          <p:val>
                                            <p:strVal val="#ppt_w"/>
                                          </p:val>
                                        </p:tav>
                                      </p:tavLst>
                                    </p:anim>
                                    <p:anim calcmode="lin" valueType="num">
                                      <p:cBhvr>
                                        <p:cTn id="59" dur="500" fill="hold"/>
                                        <p:tgtEl>
                                          <p:spTgt spid="63"/>
                                        </p:tgtEl>
                                        <p:attrNameLst>
                                          <p:attrName>ppt_h</p:attrName>
                                        </p:attrNameLst>
                                      </p:cBhvr>
                                      <p:tavLst>
                                        <p:tav tm="0">
                                          <p:val>
                                            <p:fltVal val="0"/>
                                          </p:val>
                                        </p:tav>
                                        <p:tav tm="100000">
                                          <p:val>
                                            <p:strVal val="#ppt_h"/>
                                          </p:val>
                                        </p:tav>
                                      </p:tavLst>
                                    </p:anim>
                                    <p:animEffect transition="in" filter="fade">
                                      <p:cBhvr>
                                        <p:cTn id="60" dur="500"/>
                                        <p:tgtEl>
                                          <p:spTgt spid="63"/>
                                        </p:tgtEl>
                                      </p:cBhvr>
                                    </p:animEffect>
                                  </p:childTnLst>
                                </p:cTn>
                              </p:par>
                            </p:childTnLst>
                          </p:cTn>
                        </p:par>
                        <p:par>
                          <p:cTn id="61" fill="hold">
                            <p:stCondLst>
                              <p:cond delay="3500"/>
                            </p:stCondLst>
                            <p:childTnLst>
                              <p:par>
                                <p:cTn id="62" presetID="22" presetClass="entr" presetSubtype="2" fill="hold"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right)">
                                      <p:cBhvr>
                                        <p:cTn id="64" dur="500"/>
                                        <p:tgtEl>
                                          <p:spTgt spid="64"/>
                                        </p:tgtEl>
                                      </p:cBhvr>
                                    </p:animEffect>
                                  </p:childTnLst>
                                </p:cTn>
                              </p:par>
                            </p:childTnLst>
                          </p:cTn>
                        </p:par>
                        <p:par>
                          <p:cTn id="65" fill="hold">
                            <p:stCondLst>
                              <p:cond delay="4000"/>
                            </p:stCondLst>
                            <p:childTnLst>
                              <p:par>
                                <p:cTn id="66" presetID="22" presetClass="entr" presetSubtype="8" fill="hold"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left)">
                                      <p:cBhvr>
                                        <p:cTn id="68" dur="500"/>
                                        <p:tgtEl>
                                          <p:spTgt spid="5"/>
                                        </p:tgtEl>
                                      </p:cBhvr>
                                    </p:animEffect>
                                  </p:childTnLst>
                                </p:cTn>
                              </p:par>
                            </p:childTnLst>
                          </p:cTn>
                        </p:par>
                        <p:par>
                          <p:cTn id="69" fill="hold">
                            <p:stCondLst>
                              <p:cond delay="4500"/>
                            </p:stCondLst>
                            <p:childTnLst>
                              <p:par>
                                <p:cTn id="70" presetID="22" presetClass="entr" presetSubtype="2" fill="hold" nodeType="after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wipe(right)">
                                      <p:cBhvr>
                                        <p:cTn id="72" dur="500"/>
                                        <p:tgtEl>
                                          <p:spTgt spid="69"/>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left)">
                                      <p:cBhvr>
                                        <p:cTn id="76" dur="500"/>
                                        <p:tgtEl>
                                          <p:spTgt spid="6"/>
                                        </p:tgtEl>
                                      </p:cBhvr>
                                    </p:animEffect>
                                  </p:childTnLst>
                                </p:cTn>
                              </p:par>
                            </p:childTnLst>
                          </p:cTn>
                        </p:par>
                        <p:par>
                          <p:cTn id="77" fill="hold">
                            <p:stCondLst>
                              <p:cond delay="5500"/>
                            </p:stCondLst>
                            <p:childTnLst>
                              <p:par>
                                <p:cTn id="78" presetID="22" presetClass="entr" presetSubtype="2" fill="hold" nodeType="after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right)">
                                      <p:cBhvr>
                                        <p:cTn id="8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p:bldP spid="60" grpId="0"/>
      <p:bldP spid="61" grpId="0"/>
      <p:bldP spid="62" grpId="0"/>
      <p:bldP spid="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4CDA52-94A5-7048-2FDC-0DB9DC37ADAC}"/>
              </a:ext>
            </a:extLst>
          </p:cNvPr>
          <p:cNvSpPr txBox="1"/>
          <p:nvPr/>
        </p:nvSpPr>
        <p:spPr>
          <a:xfrm>
            <a:off x="407380" y="223097"/>
            <a:ext cx="540060"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模板 </a:t>
            </a:r>
            <a:r>
              <a:rPr lang="en-US" altLang="zh-CN" sz="100" dirty="0">
                <a:noFill/>
                <a:latin typeface="微软雅黑" panose="020B0503020204020204" pitchFamily="34" charset="-122"/>
                <a:ea typeface="微软雅黑" panose="020B0503020204020204" pitchFamily="34" charset="-122"/>
              </a:rPr>
              <a:t>http://www.1ppt.com/moban/</a:t>
            </a:r>
            <a:r>
              <a:rPr lang="zh-CN" altLang="en-US" sz="100" dirty="0">
                <a:noFill/>
                <a:latin typeface="微软雅黑" panose="020B0503020204020204" pitchFamily="34" charset="-122"/>
                <a:ea typeface="微软雅黑" panose="020B0503020204020204" pitchFamily="34" charset="-122"/>
              </a:rPr>
              <a:t> </a:t>
            </a:r>
            <a:endParaRPr lang="en-US" altLang="zh-CN" sz="100" dirty="0">
              <a:noFill/>
              <a:latin typeface="微软雅黑" panose="020B0503020204020204" pitchFamily="34" charset="-122"/>
              <a:ea typeface="微软雅黑" panose="020B0503020204020204" pitchFamily="34" charset="-122"/>
            </a:endParaRPr>
          </a:p>
        </p:txBody>
      </p:sp>
      <p:sp>
        <p:nvSpPr>
          <p:cNvPr id="49" name="TextBox 48"/>
          <p:cNvSpPr txBox="1"/>
          <p:nvPr/>
        </p:nvSpPr>
        <p:spPr>
          <a:xfrm>
            <a:off x="3819913" y="3720573"/>
            <a:ext cx="6264967" cy="977575"/>
          </a:xfrm>
          <a:prstGeom prst="rect">
            <a:avLst/>
          </a:prstGeom>
          <a:noFill/>
        </p:spPr>
        <p:txBody>
          <a:bodyPr wrap="square" lIns="0" tIns="0" rIns="0" bIns="0" rtlCol="0">
            <a:spAutoFit/>
          </a:bodyPr>
          <a:lstStyle/>
          <a:p>
            <a:pPr>
              <a:lnSpc>
                <a:spcPct val="130000"/>
              </a:lnSpc>
            </a:pPr>
            <a:r>
              <a:rPr lang="zh-CN" altLang="en-US" sz="5400" b="1" dirty="0">
                <a:solidFill>
                  <a:srgbClr val="554B4F"/>
                </a:solidFill>
                <a:latin typeface="方正黑体简体" panose="02010601030101010101" pitchFamily="2" charset="-122"/>
                <a:ea typeface="方正黑体简体" panose="02010601030101010101" pitchFamily="2" charset="-122"/>
                <a:cs typeface="+mn-ea"/>
                <a:sym typeface="+mn-lt"/>
              </a:rPr>
              <a:t>距离检测</a:t>
            </a:r>
          </a:p>
        </p:txBody>
      </p:sp>
      <p:sp>
        <p:nvSpPr>
          <p:cNvPr id="11" name="矩形 10"/>
          <p:cNvSpPr/>
          <p:nvPr/>
        </p:nvSpPr>
        <p:spPr>
          <a:xfrm>
            <a:off x="9354" y="18289"/>
            <a:ext cx="12182645" cy="289636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4" name="矩形 13"/>
          <p:cNvSpPr/>
          <p:nvPr/>
        </p:nvSpPr>
        <p:spPr>
          <a:xfrm>
            <a:off x="1179690" y="963297"/>
            <a:ext cx="1845738" cy="4199253"/>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48"/>
          <p:cNvSpPr txBox="1"/>
          <p:nvPr/>
        </p:nvSpPr>
        <p:spPr>
          <a:xfrm>
            <a:off x="1179690" y="3095904"/>
            <a:ext cx="1845739" cy="2081852"/>
          </a:xfrm>
          <a:prstGeom prst="rect">
            <a:avLst/>
          </a:prstGeom>
          <a:noFill/>
        </p:spPr>
        <p:txBody>
          <a:bodyPr wrap="square" lIns="0" tIns="0" rIns="0" bIns="0" rtlCol="0">
            <a:spAutoFit/>
          </a:bodyPr>
          <a:lstStyle/>
          <a:p>
            <a:pPr algn="ctr">
              <a:lnSpc>
                <a:spcPct val="130000"/>
              </a:lnSpc>
            </a:pPr>
            <a:r>
              <a:rPr lang="en-US" altLang="zh-CN" sz="11500" dirty="0">
                <a:solidFill>
                  <a:schemeClr val="bg1"/>
                </a:solidFill>
                <a:latin typeface="方正黑体简体" panose="02010601030101010101" pitchFamily="2" charset="-122"/>
                <a:ea typeface="方正黑体简体" panose="02010601030101010101" pitchFamily="2" charset="-122"/>
                <a:cs typeface="+mn-ea"/>
                <a:sym typeface="+mn-lt"/>
              </a:rPr>
              <a:t>1</a:t>
            </a:r>
            <a:endParaRPr lang="zh-CN" altLang="en-US" sz="115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17" name="矩形 16"/>
          <p:cNvSpPr/>
          <p:nvPr/>
        </p:nvSpPr>
        <p:spPr>
          <a:xfrm>
            <a:off x="11059276" y="2715130"/>
            <a:ext cx="495300" cy="495300"/>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7979" y="4756150"/>
            <a:ext cx="640960" cy="640960"/>
          </a:xfrm>
          <a:prstGeom prst="rect">
            <a:avLst/>
          </a:prstGeom>
          <a:noFill/>
          <a:ln w="19050">
            <a:solidFill>
              <a:srgbClr val="FF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64409" y="5631308"/>
            <a:ext cx="217042" cy="217042"/>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3868618" y="5326833"/>
            <a:ext cx="6883121" cy="0"/>
          </a:xfrm>
          <a:prstGeom prst="line">
            <a:avLst/>
          </a:prstGeom>
          <a:ln>
            <a:solidFill>
              <a:srgbClr val="596784">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097240"/>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1250"/>
                            </p:stCondLst>
                            <p:childTnLst>
                              <p:par>
                                <p:cTn id="30" presetID="16" presetClass="entr" presetSubtype="21"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barn(inVertical)">
                                      <p:cBhvr>
                                        <p:cTn id="32" dur="500"/>
                                        <p:tgtEl>
                                          <p:spTgt spid="49"/>
                                        </p:tgtEl>
                                      </p:cBhvr>
                                    </p:animEffect>
                                  </p:childTnLst>
                                </p:cTn>
                              </p:par>
                            </p:childTnLst>
                          </p:cTn>
                        </p:par>
                        <p:par>
                          <p:cTn id="33" fill="hold">
                            <p:stCondLst>
                              <p:cond delay="1750"/>
                            </p:stCondLst>
                            <p:childTnLst>
                              <p:par>
                                <p:cTn id="34" presetID="22" presetClass="entr" presetSubtype="8"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1" grpId="0" animBg="1"/>
      <p:bldP spid="14" grpId="0" animBg="1"/>
      <p:bldP spid="16" grpId="0"/>
      <p:bldP spid="17" grpId="0" animBg="1"/>
      <p:bldP spid="18"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4446" y="0"/>
            <a:ext cx="2088079" cy="994611"/>
            <a:chOff x="394446" y="0"/>
            <a:chExt cx="2088079" cy="994611"/>
          </a:xfrm>
        </p:grpSpPr>
        <p:sp>
          <p:nvSpPr>
            <p:cNvPr id="42" name="文本框 41">
              <a:extLst>
                <a:ext uri="{FF2B5EF4-FFF2-40B4-BE49-F238E27FC236}">
                  <a16:creationId xmlns:a16="http://schemas.microsoft.com/office/drawing/2014/main" id="{C9FE3F12-EF2B-4C2B-8DA1-3D9B6D947A7C}"/>
                </a:ext>
              </a:extLst>
            </p:cNvPr>
            <p:cNvSpPr txBox="1"/>
            <p:nvPr/>
          </p:nvSpPr>
          <p:spPr>
            <a:xfrm>
              <a:off x="1220641" y="165104"/>
              <a:ext cx="1261884"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效果图</a:t>
              </a:r>
            </a:p>
          </p:txBody>
        </p:sp>
        <p:grpSp>
          <p:nvGrpSpPr>
            <p:cNvPr id="44" name="组合 43"/>
            <p:cNvGrpSpPr/>
            <p:nvPr/>
          </p:nvGrpSpPr>
          <p:grpSpPr>
            <a:xfrm>
              <a:off x="394446" y="0"/>
              <a:ext cx="666734" cy="994611"/>
              <a:chOff x="514366" y="0"/>
              <a:chExt cx="666734" cy="994611"/>
            </a:xfrm>
          </p:grpSpPr>
          <p:sp>
            <p:nvSpPr>
              <p:cNvPr id="45" name="矩形 44"/>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4</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3" name="图片 2">
            <a:extLst>
              <a:ext uri="{FF2B5EF4-FFF2-40B4-BE49-F238E27FC236}">
                <a16:creationId xmlns:a16="http://schemas.microsoft.com/office/drawing/2014/main" id="{91B7E326-8C57-C6C3-D690-9FF43C9F1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058" y="897414"/>
            <a:ext cx="9153777" cy="5870551"/>
          </a:xfrm>
          <a:prstGeom prst="rect">
            <a:avLst/>
          </a:prstGeom>
        </p:spPr>
      </p:pic>
    </p:spTree>
    <p:extLst>
      <p:ext uri="{BB962C8B-B14F-4D97-AF65-F5344CB8AC3E}">
        <p14:creationId xmlns:p14="http://schemas.microsoft.com/office/powerpoint/2010/main" val="2883046726"/>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泪滴形 3"/>
          <p:cNvSpPr/>
          <p:nvPr/>
        </p:nvSpPr>
        <p:spPr>
          <a:xfrm>
            <a:off x="2093280" y="1803066"/>
            <a:ext cx="863153" cy="863153"/>
          </a:xfrm>
          <a:prstGeom prst="teardrop">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hangingPunct="0"/>
            <a:r>
              <a:rPr lang="zh-CN" altLang="en-US" dirty="0"/>
              <a:t>划痕检测</a:t>
            </a:r>
          </a:p>
        </p:txBody>
      </p:sp>
      <p:sp>
        <p:nvSpPr>
          <p:cNvPr id="5" name="泪滴形 4"/>
          <p:cNvSpPr/>
          <p:nvPr/>
        </p:nvSpPr>
        <p:spPr>
          <a:xfrm>
            <a:off x="2093280" y="2926085"/>
            <a:ext cx="863153" cy="863153"/>
          </a:xfrm>
          <a:prstGeom prst="teardrop">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dirty="0"/>
              <a:t>距离检测</a:t>
            </a:r>
          </a:p>
          <a:p>
            <a:pPr algn="ctr">
              <a:defRPr/>
            </a:pPr>
            <a:endParaRPr lang="zh-CN" altLang="en-US" sz="1600" dirty="0">
              <a:latin typeface="微软雅黑" panose="020B0503020204020204" pitchFamily="34" charset="-122"/>
              <a:ea typeface="微软雅黑" panose="020B0503020204020204" pitchFamily="34" charset="-122"/>
            </a:endParaRPr>
          </a:p>
        </p:txBody>
      </p:sp>
      <p:sp>
        <p:nvSpPr>
          <p:cNvPr id="6" name="泪滴形 5"/>
          <p:cNvSpPr/>
          <p:nvPr/>
        </p:nvSpPr>
        <p:spPr>
          <a:xfrm>
            <a:off x="2093280" y="4049104"/>
            <a:ext cx="863153" cy="863153"/>
          </a:xfrm>
          <a:prstGeom prst="teardrop">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hangingPunct="0"/>
            <a:r>
              <a:rPr lang="zh-CN" altLang="en-US" dirty="0"/>
              <a:t>铁锈检测</a:t>
            </a:r>
          </a:p>
        </p:txBody>
      </p:sp>
      <p:sp>
        <p:nvSpPr>
          <p:cNvPr id="7" name="泪滴形 6"/>
          <p:cNvSpPr/>
          <p:nvPr/>
        </p:nvSpPr>
        <p:spPr>
          <a:xfrm>
            <a:off x="2093280" y="5172123"/>
            <a:ext cx="863153" cy="863153"/>
          </a:xfrm>
          <a:prstGeom prst="teardrop">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hangingPunct="0"/>
            <a:r>
              <a:rPr lang="zh-CN" altLang="en-US" dirty="0"/>
              <a:t>字符识别</a:t>
            </a:r>
          </a:p>
        </p:txBody>
      </p:sp>
      <p:sp>
        <p:nvSpPr>
          <p:cNvPr id="8" name="Rectangle 5">
            <a:hlinkClick r:id="rId3"/>
          </p:cNvPr>
          <p:cNvSpPr>
            <a:spLocks noChangeArrowheads="1"/>
          </p:cNvSpPr>
          <p:nvPr/>
        </p:nvSpPr>
        <p:spPr bwMode="gray">
          <a:xfrm>
            <a:off x="3259201" y="1680796"/>
            <a:ext cx="4951146"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r>
              <a:rPr lang="zh-CN" altLang="en-US" sz="1800" dirty="0"/>
              <a:t>点击“划痕检测</a:t>
            </a:r>
            <a:r>
              <a:rPr lang="en-US" altLang="zh-CN" sz="1800" dirty="0"/>
              <a:t>”</a:t>
            </a:r>
            <a:r>
              <a:rPr lang="zh-CN" altLang="en-US" sz="1800" dirty="0"/>
              <a:t>按钮后检测刹车片的划痕，并且在图像显示界面显示加载的图片</a:t>
            </a:r>
          </a:p>
        </p:txBody>
      </p:sp>
      <p:sp>
        <p:nvSpPr>
          <p:cNvPr id="9" name="Rectangle 5">
            <a:hlinkClick r:id="rId3"/>
          </p:cNvPr>
          <p:cNvSpPr>
            <a:spLocks noChangeArrowheads="1"/>
          </p:cNvSpPr>
          <p:nvPr/>
        </p:nvSpPr>
        <p:spPr bwMode="gray">
          <a:xfrm>
            <a:off x="3259200" y="2832279"/>
            <a:ext cx="4951147"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r>
              <a:rPr lang="zh-CN" altLang="en-US" sz="1800" dirty="0"/>
              <a:t>点击“距离检测</a:t>
            </a:r>
            <a:r>
              <a:rPr lang="en-US" altLang="zh-CN" sz="1800" dirty="0"/>
              <a:t>”</a:t>
            </a:r>
            <a:r>
              <a:rPr lang="zh-CN" altLang="en-US" sz="1800" dirty="0"/>
              <a:t>按钮后，在图像显示界面显示检测到的圆孔和两边虎口的图像，并在文本框显示圆孔距离和虎口距离</a:t>
            </a:r>
          </a:p>
          <a:p>
            <a:endParaRPr lang="zh-CN" altLang="en-US" sz="1800" dirty="0"/>
          </a:p>
        </p:txBody>
      </p:sp>
      <p:sp>
        <p:nvSpPr>
          <p:cNvPr id="10" name="Rectangle 5">
            <a:hlinkClick r:id="rId3"/>
          </p:cNvPr>
          <p:cNvSpPr>
            <a:spLocks noChangeArrowheads="1"/>
          </p:cNvSpPr>
          <p:nvPr/>
        </p:nvSpPr>
        <p:spPr bwMode="gray">
          <a:xfrm>
            <a:off x="3259201" y="3883047"/>
            <a:ext cx="5288033"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defTabSz="1450940">
              <a:lnSpc>
                <a:spcPct val="150000"/>
              </a:lnSpc>
              <a:buNone/>
            </a:pPr>
            <a:r>
              <a:rPr lang="zh-CN" altLang="en-US" sz="1800" dirty="0"/>
              <a:t>点击“铁锈检测</a:t>
            </a:r>
            <a:r>
              <a:rPr lang="en-US" altLang="zh-CN" sz="1800" dirty="0"/>
              <a:t>”</a:t>
            </a:r>
            <a:r>
              <a:rPr lang="zh-CN" altLang="en-US" sz="1800" dirty="0"/>
              <a:t>按钮后在显示界面显示检测后的结果，并在相应文本框显示铁锈总面积</a:t>
            </a:r>
          </a:p>
        </p:txBody>
      </p:sp>
      <p:sp>
        <p:nvSpPr>
          <p:cNvPr id="11" name="Rectangle 5">
            <a:hlinkClick r:id="rId3"/>
          </p:cNvPr>
          <p:cNvSpPr>
            <a:spLocks noChangeArrowheads="1"/>
          </p:cNvSpPr>
          <p:nvPr/>
        </p:nvSpPr>
        <p:spPr bwMode="gray">
          <a:xfrm>
            <a:off x="3259201" y="5078317"/>
            <a:ext cx="4951147"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r>
              <a:rPr lang="zh-CN" altLang="en-US" sz="1800" dirty="0"/>
              <a:t>点击“字符识别</a:t>
            </a:r>
            <a:r>
              <a:rPr lang="en-US" altLang="zh-CN" sz="1800" dirty="0"/>
              <a:t>”</a:t>
            </a:r>
            <a:r>
              <a:rPr lang="zh-CN" altLang="en-US" sz="1800" dirty="0"/>
              <a:t>按钮之后将检测结果显示文本框后面</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146" y="1900584"/>
            <a:ext cx="2725148" cy="3511600"/>
          </a:xfrm>
          <a:prstGeom prst="rect">
            <a:avLst/>
          </a:prstGeom>
        </p:spPr>
      </p:pic>
      <p:grpSp>
        <p:nvGrpSpPr>
          <p:cNvPr id="16" name="组合 15"/>
          <p:cNvGrpSpPr/>
          <p:nvPr/>
        </p:nvGrpSpPr>
        <p:grpSpPr>
          <a:xfrm>
            <a:off x="394446" y="0"/>
            <a:ext cx="3120413" cy="994611"/>
            <a:chOff x="394446" y="0"/>
            <a:chExt cx="3120413" cy="994611"/>
          </a:xfrm>
        </p:grpSpPr>
        <p:sp>
          <p:nvSpPr>
            <p:cNvPr id="17" name="文本框 16">
              <a:extLst>
                <a:ext uri="{FF2B5EF4-FFF2-40B4-BE49-F238E27FC236}">
                  <a16:creationId xmlns:a16="http://schemas.microsoft.com/office/drawing/2014/main" id="{C9FE3F12-EF2B-4C2B-8DA1-3D9B6D947A7C}"/>
                </a:ext>
              </a:extLst>
            </p:cNvPr>
            <p:cNvSpPr txBox="1"/>
            <p:nvPr/>
          </p:nvSpPr>
          <p:spPr>
            <a:xfrm>
              <a:off x="1220641" y="165104"/>
              <a:ext cx="2294218" cy="597921"/>
            </a:xfrm>
            <a:prstGeom prst="rect">
              <a:avLst/>
            </a:prstGeom>
            <a:noFill/>
          </p:spPr>
          <p:txBody>
            <a:bodyPr wrap="none" rtlCol="0">
              <a:spAutoFit/>
            </a:bodyPr>
            <a:lstStyle/>
            <a:p>
              <a:pPr fontAlgn="auto">
                <a:lnSpc>
                  <a:spcPct val="130000"/>
                </a:lnSpc>
                <a:defRPr/>
              </a:pPr>
              <a:r>
                <a:rPr lang="en-US" altLang="zh-CN" sz="2800" b="1" dirty="0">
                  <a:solidFill>
                    <a:srgbClr val="554B4F"/>
                  </a:solidFill>
                  <a:latin typeface="方正黑体简体" panose="02010601030101010101" pitchFamily="2" charset="-122"/>
                  <a:ea typeface="方正黑体简体" panose="02010601030101010101" pitchFamily="2" charset="-122"/>
                  <a:cs typeface="+mn-ea"/>
                  <a:sym typeface="+mn-lt"/>
                </a:rPr>
                <a:t>GUI</a:t>
              </a: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功能介绍</a:t>
              </a:r>
            </a:p>
          </p:txBody>
        </p:sp>
        <p:grpSp>
          <p:nvGrpSpPr>
            <p:cNvPr id="19" name="组合 18"/>
            <p:cNvGrpSpPr/>
            <p:nvPr/>
          </p:nvGrpSpPr>
          <p:grpSpPr>
            <a:xfrm>
              <a:off x="394446" y="0"/>
              <a:ext cx="666734" cy="994611"/>
              <a:chOff x="514366" y="0"/>
              <a:chExt cx="666734" cy="994611"/>
            </a:xfrm>
          </p:grpSpPr>
          <p:sp>
            <p:nvSpPr>
              <p:cNvPr id="20" name="矩形 19"/>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4</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spTree>
    <p:extLst>
      <p:ext uri="{BB962C8B-B14F-4D97-AF65-F5344CB8AC3E}">
        <p14:creationId xmlns:p14="http://schemas.microsoft.com/office/powerpoint/2010/main" val="2527857026"/>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94446" y="0"/>
            <a:ext cx="2447152" cy="994611"/>
            <a:chOff x="394446" y="0"/>
            <a:chExt cx="2447152" cy="994611"/>
          </a:xfrm>
        </p:grpSpPr>
        <p:sp>
          <p:nvSpPr>
            <p:cNvPr id="19" name="文本框 18">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运行结果</a:t>
              </a:r>
            </a:p>
          </p:txBody>
        </p:sp>
        <p:grpSp>
          <p:nvGrpSpPr>
            <p:cNvPr id="21" name="组合 20"/>
            <p:cNvGrpSpPr/>
            <p:nvPr/>
          </p:nvGrpSpPr>
          <p:grpSpPr>
            <a:xfrm>
              <a:off x="394446" y="0"/>
              <a:ext cx="666734" cy="994611"/>
              <a:chOff x="514366" y="0"/>
              <a:chExt cx="666734" cy="994611"/>
            </a:xfrm>
          </p:grpSpPr>
          <p:sp>
            <p:nvSpPr>
              <p:cNvPr id="25" name="矩形 24"/>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4</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3" name="图片 2">
            <a:extLst>
              <a:ext uri="{FF2B5EF4-FFF2-40B4-BE49-F238E27FC236}">
                <a16:creationId xmlns:a16="http://schemas.microsoft.com/office/drawing/2014/main" id="{A664E22A-994C-53EA-CE8D-033E3EABA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556" y="786527"/>
            <a:ext cx="9162597" cy="5906369"/>
          </a:xfrm>
          <a:prstGeom prst="rect">
            <a:avLst/>
          </a:prstGeom>
        </p:spPr>
      </p:pic>
    </p:spTree>
    <p:extLst>
      <p:ext uri="{BB962C8B-B14F-4D97-AF65-F5344CB8AC3E}">
        <p14:creationId xmlns:p14="http://schemas.microsoft.com/office/powerpoint/2010/main" val="741427835"/>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819913" y="3720573"/>
            <a:ext cx="6264967" cy="975011"/>
          </a:xfrm>
          <a:prstGeom prst="rect">
            <a:avLst/>
          </a:prstGeom>
          <a:noFill/>
        </p:spPr>
        <p:txBody>
          <a:bodyPr wrap="square" lIns="0" tIns="0" rIns="0" bIns="0" rtlCol="0">
            <a:spAutoFit/>
          </a:bodyPr>
          <a:lstStyle/>
          <a:p>
            <a:pPr fontAlgn="auto">
              <a:lnSpc>
                <a:spcPct val="130000"/>
              </a:lnSpc>
              <a:defRPr/>
            </a:pPr>
            <a:r>
              <a:rPr lang="zh-CN" altLang="en-US" sz="5400" b="1" dirty="0">
                <a:solidFill>
                  <a:srgbClr val="554B4F"/>
                </a:solidFill>
                <a:latin typeface="方正黑体简体" panose="02010601030101010101" pitchFamily="2" charset="-122"/>
                <a:ea typeface="方正黑体简体" panose="02010601030101010101" pitchFamily="2" charset="-122"/>
                <a:cs typeface="+mn-ea"/>
                <a:sym typeface="+mn-lt"/>
              </a:rPr>
              <a:t>不足与展望</a:t>
            </a:r>
            <a:endParaRPr lang="en-US" altLang="zh-CN" sz="5400" b="1" dirty="0">
              <a:solidFill>
                <a:srgbClr val="554B4F"/>
              </a:solidFill>
              <a:latin typeface="方正黑体简体" panose="02010601030101010101" pitchFamily="2" charset="-122"/>
              <a:ea typeface="方正黑体简体" panose="02010601030101010101" pitchFamily="2" charset="-122"/>
              <a:cs typeface="+mn-ea"/>
              <a:sym typeface="+mn-lt"/>
            </a:endParaRPr>
          </a:p>
        </p:txBody>
      </p:sp>
      <p:sp>
        <p:nvSpPr>
          <p:cNvPr id="11" name="矩形 10"/>
          <p:cNvSpPr/>
          <p:nvPr/>
        </p:nvSpPr>
        <p:spPr>
          <a:xfrm>
            <a:off x="9354" y="18289"/>
            <a:ext cx="12182645" cy="289636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4" name="矩形 13"/>
          <p:cNvSpPr/>
          <p:nvPr/>
        </p:nvSpPr>
        <p:spPr>
          <a:xfrm>
            <a:off x="1179690" y="963297"/>
            <a:ext cx="1845738" cy="4199253"/>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48"/>
          <p:cNvSpPr txBox="1"/>
          <p:nvPr/>
        </p:nvSpPr>
        <p:spPr>
          <a:xfrm>
            <a:off x="1179690" y="3095904"/>
            <a:ext cx="1845739" cy="2076402"/>
          </a:xfrm>
          <a:prstGeom prst="rect">
            <a:avLst/>
          </a:prstGeom>
          <a:noFill/>
        </p:spPr>
        <p:txBody>
          <a:bodyPr wrap="square" lIns="0" tIns="0" rIns="0" bIns="0" rtlCol="0">
            <a:spAutoFit/>
          </a:bodyPr>
          <a:lstStyle/>
          <a:p>
            <a:pPr algn="ctr">
              <a:lnSpc>
                <a:spcPct val="130000"/>
              </a:lnSpc>
            </a:pPr>
            <a:r>
              <a:rPr lang="en-US" altLang="zh-CN" sz="11500" dirty="0">
                <a:solidFill>
                  <a:schemeClr val="bg1"/>
                </a:solidFill>
                <a:latin typeface="方正黑体简体" panose="02010601030101010101" pitchFamily="2" charset="-122"/>
                <a:ea typeface="方正黑体简体" panose="02010601030101010101" pitchFamily="2" charset="-122"/>
                <a:cs typeface="+mn-ea"/>
                <a:sym typeface="+mn-lt"/>
              </a:rPr>
              <a:t>5</a:t>
            </a:r>
            <a:endParaRPr lang="zh-CN" altLang="en-US" sz="115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17" name="矩形 16"/>
          <p:cNvSpPr/>
          <p:nvPr/>
        </p:nvSpPr>
        <p:spPr>
          <a:xfrm>
            <a:off x="11059276" y="2715130"/>
            <a:ext cx="495300" cy="495300"/>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7979" y="4756150"/>
            <a:ext cx="640960" cy="640960"/>
          </a:xfrm>
          <a:prstGeom prst="rect">
            <a:avLst/>
          </a:prstGeom>
          <a:noFill/>
          <a:ln w="19050">
            <a:solidFill>
              <a:srgbClr val="FF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64409" y="5631308"/>
            <a:ext cx="217042" cy="217042"/>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3868618" y="5326833"/>
            <a:ext cx="6883121" cy="0"/>
          </a:xfrm>
          <a:prstGeom prst="line">
            <a:avLst/>
          </a:prstGeom>
          <a:ln>
            <a:solidFill>
              <a:srgbClr val="596784">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279131"/>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1250"/>
                            </p:stCondLst>
                            <p:childTnLst>
                              <p:par>
                                <p:cTn id="30" presetID="16" presetClass="entr" presetSubtype="21"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barn(inVertical)">
                                      <p:cBhvr>
                                        <p:cTn id="32" dur="500"/>
                                        <p:tgtEl>
                                          <p:spTgt spid="49"/>
                                        </p:tgtEl>
                                      </p:cBhvr>
                                    </p:animEffect>
                                  </p:childTnLst>
                                </p:cTn>
                              </p:par>
                            </p:childTnLst>
                          </p:cTn>
                        </p:par>
                        <p:par>
                          <p:cTn id="33" fill="hold">
                            <p:stCondLst>
                              <p:cond delay="1750"/>
                            </p:stCondLst>
                            <p:childTnLst>
                              <p:par>
                                <p:cTn id="34" presetID="22" presetClass="entr" presetSubtype="8"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1" grpId="0" animBg="1"/>
      <p:bldP spid="14" grpId="0" animBg="1"/>
      <p:bldP spid="16" grpId="0"/>
      <p:bldP spid="17"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泪滴形 3"/>
          <p:cNvSpPr/>
          <p:nvPr/>
        </p:nvSpPr>
        <p:spPr>
          <a:xfrm>
            <a:off x="193688" y="4775607"/>
            <a:ext cx="863153" cy="863153"/>
          </a:xfrm>
          <a:prstGeom prst="teardrop">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hangingPunct="0"/>
            <a:r>
              <a:rPr lang="zh-CN" altLang="en-US" dirty="0"/>
              <a:t>羊角检测</a:t>
            </a:r>
          </a:p>
        </p:txBody>
      </p:sp>
      <p:sp>
        <p:nvSpPr>
          <p:cNvPr id="8" name="Rectangle 5">
            <a:hlinkClick r:id="rId3"/>
          </p:cNvPr>
          <p:cNvSpPr>
            <a:spLocks noChangeArrowheads="1"/>
          </p:cNvSpPr>
          <p:nvPr/>
        </p:nvSpPr>
        <p:spPr bwMode="gray">
          <a:xfrm>
            <a:off x="1359609" y="4653337"/>
            <a:ext cx="4114992" cy="10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r>
              <a:rPr lang="zh-CN" altLang="en-US" sz="1800" dirty="0"/>
              <a:t>在羊角检测中，我们使用的是角点检测即检测羊角两个直角顶点，在实际中可能顶点会有所磕碰，导致测量不准，后续可以通过内侧直线进行测量距离。</a:t>
            </a:r>
          </a:p>
        </p:txBody>
      </p:sp>
      <p:grpSp>
        <p:nvGrpSpPr>
          <p:cNvPr id="16" name="组合 15"/>
          <p:cNvGrpSpPr/>
          <p:nvPr/>
        </p:nvGrpSpPr>
        <p:grpSpPr>
          <a:xfrm>
            <a:off x="394446" y="0"/>
            <a:ext cx="2806224" cy="994611"/>
            <a:chOff x="394446" y="0"/>
            <a:chExt cx="2806224" cy="994611"/>
          </a:xfrm>
        </p:grpSpPr>
        <p:sp>
          <p:nvSpPr>
            <p:cNvPr id="17" name="文本框 16">
              <a:extLst>
                <a:ext uri="{FF2B5EF4-FFF2-40B4-BE49-F238E27FC236}">
                  <a16:creationId xmlns:a16="http://schemas.microsoft.com/office/drawing/2014/main" id="{C9FE3F12-EF2B-4C2B-8DA1-3D9B6D947A7C}"/>
                </a:ext>
              </a:extLst>
            </p:cNvPr>
            <p:cNvSpPr txBox="1"/>
            <p:nvPr/>
          </p:nvSpPr>
          <p:spPr>
            <a:xfrm>
              <a:off x="1220641" y="165104"/>
              <a:ext cx="1980029"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不足与展望</a:t>
              </a:r>
            </a:p>
          </p:txBody>
        </p:sp>
        <p:grpSp>
          <p:nvGrpSpPr>
            <p:cNvPr id="19" name="组合 18"/>
            <p:cNvGrpSpPr/>
            <p:nvPr/>
          </p:nvGrpSpPr>
          <p:grpSpPr>
            <a:xfrm>
              <a:off x="394446" y="0"/>
              <a:ext cx="666734" cy="994611"/>
              <a:chOff x="514366" y="0"/>
              <a:chExt cx="666734" cy="994611"/>
            </a:xfrm>
          </p:grpSpPr>
          <p:sp>
            <p:nvSpPr>
              <p:cNvPr id="20" name="矩形 19"/>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TextBox 48"/>
              <p:cNvSpPr txBox="1"/>
              <p:nvPr/>
            </p:nvSpPr>
            <p:spPr>
              <a:xfrm>
                <a:off x="514366" y="97195"/>
                <a:ext cx="666734" cy="72224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5</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3" name="图片 2">
            <a:extLst>
              <a:ext uri="{FF2B5EF4-FFF2-40B4-BE49-F238E27FC236}">
                <a16:creationId xmlns:a16="http://schemas.microsoft.com/office/drawing/2014/main" id="{2E7BBD77-11C9-6765-D7B5-66890ACEDBAF}"/>
              </a:ext>
            </a:extLst>
          </p:cNvPr>
          <p:cNvPicPr>
            <a:picLocks noChangeAspect="1"/>
          </p:cNvPicPr>
          <p:nvPr/>
        </p:nvPicPr>
        <p:blipFill rotWithShape="1">
          <a:blip r:embed="rId4">
            <a:extLst>
              <a:ext uri="{28A0092B-C50C-407E-A947-70E740481C1C}">
                <a14:useLocalDpi xmlns:a14="http://schemas.microsoft.com/office/drawing/2010/main" val="0"/>
              </a:ext>
            </a:extLst>
          </a:blip>
          <a:srcRect l="3140" t="16258" r="2667" b="29721"/>
          <a:stretch/>
        </p:blipFill>
        <p:spPr>
          <a:xfrm>
            <a:off x="2931169" y="1289579"/>
            <a:ext cx="5861860" cy="2521403"/>
          </a:xfrm>
          <a:prstGeom prst="rect">
            <a:avLst/>
          </a:prstGeom>
        </p:spPr>
      </p:pic>
      <p:sp>
        <p:nvSpPr>
          <p:cNvPr id="12" name="泪滴形 11">
            <a:extLst>
              <a:ext uri="{FF2B5EF4-FFF2-40B4-BE49-F238E27FC236}">
                <a16:creationId xmlns:a16="http://schemas.microsoft.com/office/drawing/2014/main" id="{BA1C0269-CFCE-39D8-AC09-73A8FF73BD38}"/>
              </a:ext>
            </a:extLst>
          </p:cNvPr>
          <p:cNvSpPr/>
          <p:nvPr/>
        </p:nvSpPr>
        <p:spPr>
          <a:xfrm>
            <a:off x="5551480" y="4897877"/>
            <a:ext cx="863153" cy="863153"/>
          </a:xfrm>
          <a:prstGeom prst="teardrop">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hangingPunct="0"/>
            <a:r>
              <a:rPr lang="zh-CN" altLang="en-US" dirty="0"/>
              <a:t>阈值分割</a:t>
            </a:r>
          </a:p>
        </p:txBody>
      </p:sp>
      <p:sp>
        <p:nvSpPr>
          <p:cNvPr id="14" name="Rectangle 5">
            <a:hlinkClick r:id="rId3"/>
            <a:extLst>
              <a:ext uri="{FF2B5EF4-FFF2-40B4-BE49-F238E27FC236}">
                <a16:creationId xmlns:a16="http://schemas.microsoft.com/office/drawing/2014/main" id="{65570042-4B70-8F94-94E9-69E96C49AA3E}"/>
              </a:ext>
            </a:extLst>
          </p:cNvPr>
          <p:cNvSpPr>
            <a:spLocks noChangeArrowheads="1"/>
          </p:cNvSpPr>
          <p:nvPr/>
        </p:nvSpPr>
        <p:spPr bwMode="gray">
          <a:xfrm>
            <a:off x="6717401" y="4775606"/>
            <a:ext cx="4951146" cy="138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32000" rIns="176000" bIns="88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r>
              <a:rPr lang="zh-CN" altLang="en-US" sz="1800" dirty="0"/>
              <a:t>在本次设计中需要多次运用阈值分割实现图片二值化，怎么样快速确定合适的阈值还需要继续研究。</a:t>
            </a:r>
          </a:p>
        </p:txBody>
      </p:sp>
    </p:spTree>
    <p:extLst>
      <p:ext uri="{BB962C8B-B14F-4D97-AF65-F5344CB8AC3E}">
        <p14:creationId xmlns:p14="http://schemas.microsoft.com/office/powerpoint/2010/main" val="661945720"/>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2" grpId="0" animBg="1"/>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0424" y="2506618"/>
            <a:ext cx="4801314" cy="1015663"/>
          </a:xfrm>
          <a:prstGeom prst="rect">
            <a:avLst/>
          </a:prstGeom>
          <a:noFill/>
          <a:ln>
            <a:noFill/>
          </a:ln>
        </p:spPr>
        <p:txBody>
          <a:bodyPr vert="horz" wrap="none" rtlCol="0">
            <a:spAutoFit/>
          </a:bodyPr>
          <a:lstStyle/>
          <a:p>
            <a:r>
              <a:rPr lang="zh-CN" altLang="en-US" sz="6000" dirty="0">
                <a:solidFill>
                  <a:srgbClr val="596784"/>
                </a:solidFill>
                <a:latin typeface="方正黑体简体" panose="02010601030101010101" pitchFamily="2" charset="-122"/>
                <a:ea typeface="方正黑体简体" panose="02010601030101010101" pitchFamily="2" charset="-122"/>
              </a:rPr>
              <a:t>感谢您的聆听</a:t>
            </a:r>
          </a:p>
        </p:txBody>
      </p:sp>
      <p:sp>
        <p:nvSpPr>
          <p:cNvPr id="17" name="矩形 16"/>
          <p:cNvSpPr/>
          <p:nvPr/>
        </p:nvSpPr>
        <p:spPr>
          <a:xfrm>
            <a:off x="7137400" y="-22747"/>
            <a:ext cx="1845738" cy="5039247"/>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10858500" y="2273300"/>
            <a:ext cx="495300" cy="495300"/>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384387" y="3314700"/>
            <a:ext cx="1851814" cy="354329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8" name="矩形 17"/>
          <p:cNvSpPr/>
          <p:nvPr/>
        </p:nvSpPr>
        <p:spPr>
          <a:xfrm>
            <a:off x="9779000" y="2844800"/>
            <a:ext cx="889000" cy="889000"/>
          </a:xfrm>
          <a:prstGeom prst="rect">
            <a:avLst/>
          </a:prstGeom>
          <a:noFill/>
          <a:ln w="19050">
            <a:solidFill>
              <a:srgbClr val="FF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28348" y="3389024"/>
            <a:ext cx="4067139" cy="490584"/>
          </a:xfrm>
          <a:prstGeom prst="rect">
            <a:avLst/>
          </a:prstGeom>
          <a:noFill/>
          <a:ln>
            <a:noFill/>
          </a:ln>
        </p:spPr>
        <p:txBody>
          <a:bodyPr vert="horz" wrap="none" rtlCol="0">
            <a:spAutoFit/>
          </a:bodyPr>
          <a:lstStyle/>
          <a:p>
            <a:pPr>
              <a:lnSpc>
                <a:spcPct val="130000"/>
              </a:lnSpc>
            </a:pPr>
            <a:r>
              <a:rPr lang="en-US" altLang="zh-CN" sz="2200" dirty="0">
                <a:solidFill>
                  <a:schemeClr val="tx1">
                    <a:lumMod val="75000"/>
                    <a:lumOff val="25000"/>
                  </a:schemeClr>
                </a:solidFill>
                <a:latin typeface="方正黑体简体" panose="02010601030101010101" pitchFamily="2" charset="-122"/>
                <a:ea typeface="方正黑体简体" panose="02010601030101010101" pitchFamily="2" charset="-122"/>
              </a:rPr>
              <a:t>THANK YOU FOR LISTENING</a:t>
            </a:r>
            <a:endParaRPr lang="zh-CN" altLang="en-US" sz="22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1864564691"/>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par>
                                <p:cTn id="16" presetID="53" presetClass="entr" presetSubtype="16"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Effect transition="in" filter="fade">
                                      <p:cBhvr>
                                        <p:cTn id="20" dur="500"/>
                                        <p:tgtEl>
                                          <p:spTgt spid="19"/>
                                        </p:tgtEl>
                                      </p:cBhvr>
                                    </p:animEffect>
                                  </p:childTnLst>
                                </p:cTn>
                              </p:par>
                            </p:childTnLst>
                          </p:cTn>
                        </p:par>
                        <p:par>
                          <p:cTn id="21" fill="hold">
                            <p:stCondLst>
                              <p:cond delay="750"/>
                            </p:stCondLst>
                            <p:childTnLst>
                              <p:par>
                                <p:cTn id="22" presetID="52" presetClass="entr" presetSubtype="0" fill="hold" grpId="0" nodeType="afterEffect">
                                  <p:stCondLst>
                                    <p:cond delay="0"/>
                                  </p:stCondLst>
                                  <p:iterate type="lt">
                                    <p:tmPct val="10000"/>
                                  </p:iterate>
                                  <p:childTnLst>
                                    <p:set>
                                      <p:cBhvr>
                                        <p:cTn id="23" dur="1" fill="hold">
                                          <p:stCondLst>
                                            <p:cond delay="0"/>
                                          </p:stCondLst>
                                        </p:cTn>
                                        <p:tgtEl>
                                          <p:spTgt spid="3"/>
                                        </p:tgtEl>
                                        <p:attrNameLst>
                                          <p:attrName>style.visibility</p:attrName>
                                        </p:attrNameLst>
                                      </p:cBhvr>
                                      <p:to>
                                        <p:strVal val="visible"/>
                                      </p:to>
                                    </p:set>
                                    <p:animScale>
                                      <p:cBhvr>
                                        <p:cTn id="24"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3"/>
                                        </p:tgtEl>
                                        <p:attrNameLst>
                                          <p:attrName>ppt_x</p:attrName>
                                          <p:attrName>ppt_y</p:attrName>
                                        </p:attrNameLst>
                                      </p:cBhvr>
                                    </p:animMotion>
                                    <p:animEffect transition="in" filter="fade">
                                      <p:cBhvr>
                                        <p:cTn id="26" dur="1000"/>
                                        <p:tgtEl>
                                          <p:spTgt spid="3"/>
                                        </p:tgtEl>
                                      </p:cBhvr>
                                    </p:animEffect>
                                  </p:childTnLst>
                                </p:cTn>
                              </p:par>
                              <p:par>
                                <p:cTn id="27" presetID="22" presetClass="entr" presetSubtype="8" fill="hold" grpId="0" nodeType="withEffect">
                                  <p:stCondLst>
                                    <p:cond delay="100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animBg="1"/>
      <p:bldP spid="19" grpId="0" animBg="1"/>
      <p:bldP spid="13" grpId="0" animBg="1"/>
      <p:bldP spid="18"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右箭头 30"/>
          <p:cNvSpPr/>
          <p:nvPr/>
        </p:nvSpPr>
        <p:spPr>
          <a:xfrm rot="16200000" flipH="1" flipV="1">
            <a:off x="4678215" y="-867153"/>
            <a:ext cx="1512123" cy="10866968"/>
          </a:xfrm>
          <a:prstGeom prst="bentArrow">
            <a:avLst>
              <a:gd name="adj1" fmla="val 25820"/>
              <a:gd name="adj2" fmla="val 25000"/>
              <a:gd name="adj3" fmla="val 25000"/>
              <a:gd name="adj4" fmla="val 43750"/>
            </a:avLst>
          </a:prstGeom>
          <a:solidFill>
            <a:srgbClr val="FFB407"/>
          </a:solidFill>
          <a:ln w="28575">
            <a:noFill/>
          </a:ln>
          <a:effectLst>
            <a:outerShdw blurRad="254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endParaRPr>
          </a:p>
        </p:txBody>
      </p:sp>
      <p:sp>
        <p:nvSpPr>
          <p:cNvPr id="32" name="圆角右箭头 31"/>
          <p:cNvSpPr/>
          <p:nvPr/>
        </p:nvSpPr>
        <p:spPr>
          <a:xfrm rot="5400000" flipH="1">
            <a:off x="3989581" y="-1292783"/>
            <a:ext cx="1488379" cy="9465963"/>
          </a:xfrm>
          <a:prstGeom prst="bentArrow">
            <a:avLst>
              <a:gd name="adj1" fmla="val 25820"/>
              <a:gd name="adj2" fmla="val 25000"/>
              <a:gd name="adj3" fmla="val 25000"/>
              <a:gd name="adj4" fmla="val 43750"/>
            </a:avLst>
          </a:prstGeom>
          <a:solidFill>
            <a:srgbClr val="596784"/>
          </a:solidFill>
          <a:ln w="28575">
            <a:noFill/>
          </a:ln>
          <a:effectLst>
            <a:outerShdw blurRad="254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endParaRPr>
          </a:p>
        </p:txBody>
      </p:sp>
      <p:sp>
        <p:nvSpPr>
          <p:cNvPr id="33" name="圆角右箭头 32"/>
          <p:cNvSpPr/>
          <p:nvPr/>
        </p:nvSpPr>
        <p:spPr>
          <a:xfrm rot="16200000" flipH="1" flipV="1">
            <a:off x="3502665" y="266119"/>
            <a:ext cx="1512123" cy="8552936"/>
          </a:xfrm>
          <a:prstGeom prst="bentArrow">
            <a:avLst>
              <a:gd name="adj1" fmla="val 25820"/>
              <a:gd name="adj2" fmla="val 25000"/>
              <a:gd name="adj3" fmla="val 25000"/>
              <a:gd name="adj4" fmla="val 43750"/>
            </a:avLst>
          </a:prstGeom>
          <a:solidFill>
            <a:srgbClr val="767676"/>
          </a:solidFill>
          <a:ln w="28575">
            <a:noFill/>
          </a:ln>
          <a:effectLst>
            <a:outerShdw blurRad="254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endParaRPr>
          </a:p>
        </p:txBody>
      </p:sp>
      <p:sp>
        <p:nvSpPr>
          <p:cNvPr id="34" name="圆角右箭头 33"/>
          <p:cNvSpPr/>
          <p:nvPr/>
        </p:nvSpPr>
        <p:spPr>
          <a:xfrm rot="5400000" flipH="1">
            <a:off x="2894225" y="-239703"/>
            <a:ext cx="1512123" cy="7336061"/>
          </a:xfrm>
          <a:prstGeom prst="bentArrow">
            <a:avLst>
              <a:gd name="adj1" fmla="val 25820"/>
              <a:gd name="adj2" fmla="val 25000"/>
              <a:gd name="adj3" fmla="val 25000"/>
              <a:gd name="adj4" fmla="val 43750"/>
            </a:avLst>
          </a:prstGeom>
          <a:solidFill>
            <a:srgbClr val="FFB407"/>
          </a:solidFill>
          <a:ln w="28575">
            <a:noFill/>
          </a:ln>
          <a:effectLst>
            <a:outerShdw blurRad="254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endParaRPr>
          </a:p>
        </p:txBody>
      </p:sp>
      <p:sp>
        <p:nvSpPr>
          <p:cNvPr id="35" name="圆角右箭头 34"/>
          <p:cNvSpPr/>
          <p:nvPr/>
        </p:nvSpPr>
        <p:spPr>
          <a:xfrm rot="16200000" flipH="1" flipV="1">
            <a:off x="2379819" y="1407504"/>
            <a:ext cx="1512123" cy="6270171"/>
          </a:xfrm>
          <a:prstGeom prst="bentArrow">
            <a:avLst>
              <a:gd name="adj1" fmla="val 25820"/>
              <a:gd name="adj2" fmla="val 25000"/>
              <a:gd name="adj3" fmla="val 25000"/>
              <a:gd name="adj4" fmla="val 43750"/>
            </a:avLst>
          </a:prstGeom>
          <a:solidFill>
            <a:srgbClr val="596784"/>
          </a:solidFill>
          <a:ln w="28575">
            <a:noFill/>
          </a:ln>
          <a:effectLst>
            <a:outerShdw blurRad="254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endParaRPr>
          </a:p>
        </p:txBody>
      </p:sp>
      <p:sp>
        <p:nvSpPr>
          <p:cNvPr id="36" name="圆角右箭头 35"/>
          <p:cNvSpPr/>
          <p:nvPr/>
        </p:nvSpPr>
        <p:spPr>
          <a:xfrm rot="5400000" flipH="1">
            <a:off x="1933771" y="739291"/>
            <a:ext cx="1512123" cy="5378079"/>
          </a:xfrm>
          <a:prstGeom prst="bentArrow">
            <a:avLst>
              <a:gd name="adj1" fmla="val 25820"/>
              <a:gd name="adj2" fmla="val 25000"/>
              <a:gd name="adj3" fmla="val 25000"/>
              <a:gd name="adj4" fmla="val 43750"/>
            </a:avLst>
          </a:prstGeom>
          <a:solidFill>
            <a:srgbClr val="767676"/>
          </a:solidFill>
          <a:ln w="28575">
            <a:noFill/>
          </a:ln>
          <a:effectLst>
            <a:outerShdw blurRad="254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endParaRPr>
          </a:p>
        </p:txBody>
      </p:sp>
      <p:sp>
        <p:nvSpPr>
          <p:cNvPr id="37" name="圆角右箭头 36"/>
          <p:cNvSpPr/>
          <p:nvPr/>
        </p:nvSpPr>
        <p:spPr>
          <a:xfrm rot="16200000" flipH="1" flipV="1">
            <a:off x="1192286" y="2595037"/>
            <a:ext cx="1512123" cy="3895107"/>
          </a:xfrm>
          <a:prstGeom prst="bentArrow">
            <a:avLst>
              <a:gd name="adj1" fmla="val 25820"/>
              <a:gd name="adj2" fmla="val 25000"/>
              <a:gd name="adj3" fmla="val 25000"/>
              <a:gd name="adj4" fmla="val 43750"/>
            </a:avLst>
          </a:prstGeom>
          <a:solidFill>
            <a:srgbClr val="FFB407"/>
          </a:solidFill>
          <a:ln w="28575">
            <a:noFill/>
          </a:ln>
          <a:effectLst>
            <a:outerShdw blurRad="254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endParaRPr>
          </a:p>
        </p:txBody>
      </p:sp>
      <p:sp>
        <p:nvSpPr>
          <p:cNvPr id="38" name="圆角右箭头 37"/>
          <p:cNvSpPr/>
          <p:nvPr/>
        </p:nvSpPr>
        <p:spPr>
          <a:xfrm rot="5400000" flipH="1">
            <a:off x="915194" y="1757869"/>
            <a:ext cx="1512123" cy="3340927"/>
          </a:xfrm>
          <a:prstGeom prst="bentArrow">
            <a:avLst>
              <a:gd name="adj1" fmla="val 25820"/>
              <a:gd name="adj2" fmla="val 25000"/>
              <a:gd name="adj3" fmla="val 25000"/>
              <a:gd name="adj4" fmla="val 43750"/>
            </a:avLst>
          </a:prstGeom>
          <a:solidFill>
            <a:srgbClr val="596784"/>
          </a:solidFill>
          <a:ln w="28575">
            <a:noFill/>
          </a:ln>
          <a:effectLst>
            <a:outerShdw blurRad="254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1" lang="zh-CN" altLang="en-US">
              <a:solidFill>
                <a:srgbClr val="000000"/>
              </a:solidFill>
            </a:endParaRPr>
          </a:p>
        </p:txBody>
      </p:sp>
      <p:sp>
        <p:nvSpPr>
          <p:cNvPr id="39" name="矩形 38"/>
          <p:cNvSpPr/>
          <p:nvPr/>
        </p:nvSpPr>
        <p:spPr>
          <a:xfrm>
            <a:off x="2628072" y="1533488"/>
            <a:ext cx="1805694" cy="1069908"/>
          </a:xfrm>
          <a:prstGeom prst="rect">
            <a:avLst/>
          </a:prstGeom>
          <a:ln>
            <a:noFill/>
          </a:ln>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一</a:t>
            </a:r>
          </a:p>
          <a:p>
            <a:pPr>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获得一个像素点对应的实际距离</a:t>
            </a:r>
          </a:p>
        </p:txBody>
      </p:sp>
      <p:sp>
        <p:nvSpPr>
          <p:cNvPr id="40" name="矩形 39"/>
          <p:cNvSpPr/>
          <p:nvPr/>
        </p:nvSpPr>
        <p:spPr>
          <a:xfrm>
            <a:off x="4557212" y="1533488"/>
            <a:ext cx="1921029" cy="746743"/>
          </a:xfrm>
          <a:prstGeom prst="rect">
            <a:avLst/>
          </a:prstGeom>
          <a:ln>
            <a:noFill/>
          </a:ln>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三</a:t>
            </a:r>
          </a:p>
          <a:p>
            <a:pPr>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二值化图像</a:t>
            </a:r>
          </a:p>
        </p:txBody>
      </p:sp>
      <p:sp>
        <p:nvSpPr>
          <p:cNvPr id="41" name="矩形 40"/>
          <p:cNvSpPr/>
          <p:nvPr/>
        </p:nvSpPr>
        <p:spPr>
          <a:xfrm>
            <a:off x="6601688" y="1533488"/>
            <a:ext cx="1921030" cy="746743"/>
          </a:xfrm>
          <a:prstGeom prst="rect">
            <a:avLst/>
          </a:prstGeom>
          <a:ln>
            <a:noFill/>
          </a:ln>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五</a:t>
            </a:r>
          </a:p>
          <a:p>
            <a:pPr>
              <a:lnSpc>
                <a:spcPct val="150000"/>
              </a:lnSpc>
            </a:pPr>
            <a:r>
              <a:rPr lang="en-US" altLang="zh-CN" sz="1400" b="1" dirty="0" err="1">
                <a:solidFill>
                  <a:schemeClr val="tx1">
                    <a:lumMod val="50000"/>
                    <a:lumOff val="50000"/>
                  </a:schemeClr>
                </a:solidFill>
                <a:latin typeface="微软雅黑" panose="020B0503020204020204" pitchFamily="34" charset="-122"/>
                <a:ea typeface="微软雅黑" panose="020B0503020204020204" pitchFamily="34" charset="-122"/>
              </a:rPr>
              <a:t>shi-Tomasi</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角点检测</a:t>
            </a:r>
          </a:p>
        </p:txBody>
      </p:sp>
      <p:sp>
        <p:nvSpPr>
          <p:cNvPr id="42" name="矩形 41"/>
          <p:cNvSpPr/>
          <p:nvPr/>
        </p:nvSpPr>
        <p:spPr>
          <a:xfrm>
            <a:off x="8646165" y="1533488"/>
            <a:ext cx="2336260" cy="1069908"/>
          </a:xfrm>
          <a:prstGeom prst="rect">
            <a:avLst/>
          </a:prstGeom>
          <a:ln>
            <a:noFill/>
          </a:ln>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七</a:t>
            </a:r>
          </a:p>
          <a:p>
            <a:pPr>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通过像素值代表的实际距离计算两点间直线的实际距离</a:t>
            </a:r>
          </a:p>
        </p:txBody>
      </p:sp>
      <p:sp>
        <p:nvSpPr>
          <p:cNvPr id="43" name="矩形 42"/>
          <p:cNvSpPr/>
          <p:nvPr/>
        </p:nvSpPr>
        <p:spPr>
          <a:xfrm>
            <a:off x="3199572" y="5446528"/>
            <a:ext cx="1805694" cy="746743"/>
          </a:xfrm>
          <a:prstGeom prst="rect">
            <a:avLst/>
          </a:prstGeom>
          <a:ln>
            <a:noFill/>
          </a:ln>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二</a:t>
            </a:r>
          </a:p>
          <a:p>
            <a:pPr>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灰度化图像</a:t>
            </a:r>
          </a:p>
        </p:txBody>
      </p:sp>
      <p:sp>
        <p:nvSpPr>
          <p:cNvPr id="44" name="矩形 43"/>
          <p:cNvSpPr/>
          <p:nvPr/>
        </p:nvSpPr>
        <p:spPr>
          <a:xfrm>
            <a:off x="5517727" y="5446528"/>
            <a:ext cx="1921030" cy="746743"/>
          </a:xfrm>
          <a:prstGeom prst="rect">
            <a:avLst/>
          </a:prstGeom>
          <a:ln>
            <a:noFill/>
          </a:ln>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四</a:t>
            </a:r>
          </a:p>
          <a:p>
            <a:pPr>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查找轮廓</a:t>
            </a:r>
          </a:p>
        </p:txBody>
      </p:sp>
      <p:sp>
        <p:nvSpPr>
          <p:cNvPr id="45" name="矩形 44"/>
          <p:cNvSpPr/>
          <p:nvPr/>
        </p:nvSpPr>
        <p:spPr>
          <a:xfrm>
            <a:off x="7562203" y="5446528"/>
            <a:ext cx="1921030" cy="1069908"/>
          </a:xfrm>
          <a:prstGeom prst="rect">
            <a:avLst/>
          </a:prstGeom>
          <a:ln>
            <a:noFill/>
          </a:ln>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六</a:t>
            </a:r>
          </a:p>
          <a:p>
            <a:pPr>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计算两点间直线的像素距离</a:t>
            </a:r>
          </a:p>
        </p:txBody>
      </p:sp>
      <p:sp>
        <p:nvSpPr>
          <p:cNvPr id="46" name="矩形 45"/>
          <p:cNvSpPr/>
          <p:nvPr/>
        </p:nvSpPr>
        <p:spPr>
          <a:xfrm>
            <a:off x="9606680" y="5446528"/>
            <a:ext cx="1921030" cy="1069908"/>
          </a:xfrm>
          <a:prstGeom prst="rect">
            <a:avLst/>
          </a:prstGeom>
          <a:ln>
            <a:noFill/>
          </a:ln>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八</a:t>
            </a:r>
          </a:p>
          <a:p>
            <a:pPr>
              <a:lnSpc>
                <a:spcPct val="15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在图中画出两点连线与距离文本</a:t>
            </a:r>
          </a:p>
        </p:txBody>
      </p:sp>
      <p:grpSp>
        <p:nvGrpSpPr>
          <p:cNvPr id="22" name="组合 21"/>
          <p:cNvGrpSpPr/>
          <p:nvPr/>
        </p:nvGrpSpPr>
        <p:grpSpPr>
          <a:xfrm>
            <a:off x="394446" y="0"/>
            <a:ext cx="3883442" cy="994611"/>
            <a:chOff x="394446" y="0"/>
            <a:chExt cx="3883442" cy="994611"/>
          </a:xfrm>
        </p:grpSpPr>
        <p:sp>
          <p:nvSpPr>
            <p:cNvPr id="23" name="文本框 22">
              <a:extLst>
                <a:ext uri="{FF2B5EF4-FFF2-40B4-BE49-F238E27FC236}">
                  <a16:creationId xmlns:a16="http://schemas.microsoft.com/office/drawing/2014/main" id="{C9FE3F12-EF2B-4C2B-8DA1-3D9B6D947A7C}"/>
                </a:ext>
              </a:extLst>
            </p:cNvPr>
            <p:cNvSpPr txBox="1"/>
            <p:nvPr/>
          </p:nvSpPr>
          <p:spPr>
            <a:xfrm>
              <a:off x="1220641" y="165104"/>
              <a:ext cx="305724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羊角距离检测流程</a:t>
              </a:r>
            </a:p>
          </p:txBody>
        </p:sp>
        <p:grpSp>
          <p:nvGrpSpPr>
            <p:cNvPr id="25" name="组合 24"/>
            <p:cNvGrpSpPr/>
            <p:nvPr/>
          </p:nvGrpSpPr>
          <p:grpSpPr>
            <a:xfrm>
              <a:off x="394446" y="0"/>
              <a:ext cx="666734" cy="994611"/>
              <a:chOff x="514366" y="0"/>
              <a:chExt cx="666734" cy="994611"/>
            </a:xfrm>
          </p:grpSpPr>
          <p:sp>
            <p:nvSpPr>
              <p:cNvPr id="26" name="矩形 25"/>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1</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spTree>
    <p:extLst>
      <p:ext uri="{BB962C8B-B14F-4D97-AF65-F5344CB8AC3E}">
        <p14:creationId xmlns:p14="http://schemas.microsoft.com/office/powerpoint/2010/main" val="23640301"/>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left)">
                                      <p:cBhvr>
                                        <p:cTn id="23" dur="500"/>
                                        <p:tgtEl>
                                          <p:spTgt spid="3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500"/>
                                        <p:tgtEl>
                                          <p:spTgt spid="4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left)">
                                      <p:cBhvr>
                                        <p:cTn id="39" dur="500"/>
                                        <p:tgtEl>
                                          <p:spTgt spid="3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500"/>
                                        <p:tgtEl>
                                          <p:spTgt spid="32"/>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left)">
                                      <p:cBhvr>
                                        <p:cTn id="59" dur="500"/>
                                        <p:tgtEl>
                                          <p:spTgt spid="42"/>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left)">
                                      <p:cBhvr>
                                        <p:cTn id="63" dur="500"/>
                                        <p:tgtEl>
                                          <p:spTgt spid="31"/>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p:bldP spid="40" grpId="0"/>
      <p:bldP spid="41" grpId="0"/>
      <p:bldP spid="42" grpId="0"/>
      <p:bldP spid="43" grpId="0"/>
      <p:bldP spid="44" grpId="0"/>
      <p:bldP spid="45"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2" descr="psb"/>
          <p:cNvSpPr>
            <a:spLocks noChangeArrowheads="1"/>
          </p:cNvSpPr>
          <p:nvPr/>
        </p:nvSpPr>
        <p:spPr bwMode="auto">
          <a:xfrm>
            <a:off x="8941408" y="1809805"/>
            <a:ext cx="3102754" cy="3209373"/>
          </a:xfrm>
          <a:prstGeom prst="rect">
            <a:avLst/>
          </a:prstGeom>
          <a:solidFill>
            <a:srgbClr val="596784"/>
          </a:solidFill>
          <a:ln>
            <a:noFill/>
          </a:ln>
          <a:effectLst>
            <a:outerShdw blurRad="254000" dist="63500" dir="2700000" algn="tl" rotWithShape="0">
              <a:prstClr val="black">
                <a:alpha val="20000"/>
              </a:prstClr>
            </a:outerShdw>
          </a:effectLst>
        </p:spPr>
        <p:txBody>
          <a:bodyPr/>
          <a:lstStyle/>
          <a:p>
            <a:endParaRPr lang="zh-CN" altLang="en-US" sz="3199">
              <a:solidFill>
                <a:srgbClr val="595959"/>
              </a:solidFill>
              <a:ea typeface="微软雅黑"/>
            </a:endParaRPr>
          </a:p>
        </p:txBody>
      </p:sp>
      <p:sp>
        <p:nvSpPr>
          <p:cNvPr id="30" name="Text Box 25"/>
          <p:cNvSpPr txBox="1">
            <a:spLocks noChangeArrowheads="1"/>
          </p:cNvSpPr>
          <p:nvPr/>
        </p:nvSpPr>
        <p:spPr bwMode="auto">
          <a:xfrm>
            <a:off x="9001085" y="2091373"/>
            <a:ext cx="538930" cy="1323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itchFamily="34" charset="0"/>
              <a:buNone/>
            </a:pPr>
            <a:r>
              <a:rPr lang="en-US" altLang="zh-CN" sz="7998" dirty="0">
                <a:solidFill>
                  <a:prstClr val="white"/>
                </a:solidFill>
                <a:latin typeface="Impact" pitchFamily="34" charset="0"/>
                <a:ea typeface="微软雅黑" pitchFamily="34" charset="-122"/>
              </a:rPr>
              <a:t>“</a:t>
            </a:r>
            <a:endParaRPr lang="en-US" altLang="zh-CN" sz="2400" dirty="0">
              <a:solidFill>
                <a:prstClr val="white"/>
              </a:solidFill>
              <a:latin typeface="Impact" pitchFamily="34" charset="0"/>
              <a:ea typeface="微软雅黑" pitchFamily="34" charset="-122"/>
            </a:endParaRPr>
          </a:p>
        </p:txBody>
      </p:sp>
      <p:sp>
        <p:nvSpPr>
          <p:cNvPr id="31" name="Rectangle 26"/>
          <p:cNvSpPr>
            <a:spLocks noChangeArrowheads="1"/>
          </p:cNvSpPr>
          <p:nvPr/>
        </p:nvSpPr>
        <p:spPr bwMode="auto">
          <a:xfrm>
            <a:off x="9270550" y="2615643"/>
            <a:ext cx="2497016" cy="172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pPr>
            <a:r>
              <a:rPr lang="zh-CN" altLang="en-US" sz="1200" dirty="0">
                <a:solidFill>
                  <a:prstClr val="white"/>
                </a:solidFill>
                <a:latin typeface="微软雅黑" pitchFamily="34" charset="-122"/>
                <a:ea typeface="微软雅黑"/>
                <a:cs typeface="华文黑体" pitchFamily="2" charset="-122"/>
              </a:rPr>
              <a:t>在灰度化、二值化以及查找轮廓之后如果直接进行角点检测会把很多不需要的角点检测到，所以从中选择需要测距的主要范围，然后通过</a:t>
            </a:r>
            <a:r>
              <a:rPr lang="en-US" altLang="zh-CN" sz="1200" dirty="0" err="1">
                <a:solidFill>
                  <a:prstClr val="white"/>
                </a:solidFill>
                <a:latin typeface="微软雅黑" pitchFamily="34" charset="-122"/>
                <a:ea typeface="微软雅黑"/>
                <a:cs typeface="华文黑体" pitchFamily="2" charset="-122"/>
              </a:rPr>
              <a:t>shi-Tomasi</a:t>
            </a:r>
            <a:r>
              <a:rPr lang="zh-CN" altLang="en-US" sz="1200" dirty="0">
                <a:solidFill>
                  <a:prstClr val="white"/>
                </a:solidFill>
                <a:latin typeface="微软雅黑" pitchFamily="34" charset="-122"/>
                <a:ea typeface="微软雅黑"/>
                <a:cs typeface="华文黑体" pitchFamily="2" charset="-122"/>
              </a:rPr>
              <a:t>角点检测并筛选出我们需要点的坐标。</a:t>
            </a:r>
          </a:p>
        </p:txBody>
      </p:sp>
      <p:grpSp>
        <p:nvGrpSpPr>
          <p:cNvPr id="13" name="组合 12"/>
          <p:cNvGrpSpPr/>
          <p:nvPr/>
        </p:nvGrpSpPr>
        <p:grpSpPr>
          <a:xfrm>
            <a:off x="394446" y="0"/>
            <a:ext cx="2447152" cy="994611"/>
            <a:chOff x="394446" y="0"/>
            <a:chExt cx="2447152" cy="994611"/>
          </a:xfrm>
        </p:grpSpPr>
        <p:sp>
          <p:nvSpPr>
            <p:cNvPr id="14" name="文本框 13">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相关代码</a:t>
              </a:r>
            </a:p>
          </p:txBody>
        </p:sp>
        <p:grpSp>
          <p:nvGrpSpPr>
            <p:cNvPr id="16" name="组合 15"/>
            <p:cNvGrpSpPr/>
            <p:nvPr/>
          </p:nvGrpSpPr>
          <p:grpSpPr>
            <a:xfrm>
              <a:off x="394446" y="0"/>
              <a:ext cx="666734" cy="994611"/>
              <a:chOff x="514366" y="0"/>
              <a:chExt cx="666734" cy="994611"/>
            </a:xfrm>
          </p:grpSpPr>
          <p:sp>
            <p:nvSpPr>
              <p:cNvPr id="17" name="矩形 16"/>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1</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6" name="图片 5">
            <a:extLst>
              <a:ext uri="{FF2B5EF4-FFF2-40B4-BE49-F238E27FC236}">
                <a16:creationId xmlns:a16="http://schemas.microsoft.com/office/drawing/2014/main" id="{8F335DD5-814D-07B4-0758-7A6AB5BB51B0}"/>
              </a:ext>
            </a:extLst>
          </p:cNvPr>
          <p:cNvPicPr>
            <a:picLocks noChangeAspect="1"/>
          </p:cNvPicPr>
          <p:nvPr/>
        </p:nvPicPr>
        <p:blipFill>
          <a:blip r:embed="rId3">
            <a:alphaModFix/>
          </a:blip>
          <a:stretch>
            <a:fillRect/>
          </a:stretch>
        </p:blipFill>
        <p:spPr>
          <a:xfrm>
            <a:off x="55891" y="1223008"/>
            <a:ext cx="8393577" cy="2910956"/>
          </a:xfrm>
          <a:prstGeom prst="rect">
            <a:avLst/>
          </a:prstGeom>
        </p:spPr>
      </p:pic>
      <p:pic>
        <p:nvPicPr>
          <p:cNvPr id="8" name="图片 7">
            <a:extLst>
              <a:ext uri="{FF2B5EF4-FFF2-40B4-BE49-F238E27FC236}">
                <a16:creationId xmlns:a16="http://schemas.microsoft.com/office/drawing/2014/main" id="{58570DC9-B87D-B5A1-040D-92DF76E0A9C3}"/>
              </a:ext>
            </a:extLst>
          </p:cNvPr>
          <p:cNvPicPr>
            <a:picLocks noChangeAspect="1"/>
          </p:cNvPicPr>
          <p:nvPr/>
        </p:nvPicPr>
        <p:blipFill>
          <a:blip r:embed="rId4"/>
          <a:stretch>
            <a:fillRect/>
          </a:stretch>
        </p:blipFill>
        <p:spPr>
          <a:xfrm>
            <a:off x="-66728" y="4193799"/>
            <a:ext cx="8783644" cy="2125902"/>
          </a:xfrm>
          <a:prstGeom prst="rect">
            <a:avLst/>
          </a:prstGeom>
        </p:spPr>
      </p:pic>
    </p:spTree>
    <p:extLst>
      <p:ext uri="{BB962C8B-B14F-4D97-AF65-F5344CB8AC3E}">
        <p14:creationId xmlns:p14="http://schemas.microsoft.com/office/powerpoint/2010/main" val="3927226495"/>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000">
                                      <p:stCondLst>
                                        <p:cond delay="600"/>
                                      </p:stCondLst>
                                      <p:childTnLst>
                                        <p:set>
                                          <p:cBhvr>
                                            <p:cTn id="6" dur="1" fill="hold">
                                              <p:stCondLst>
                                                <p:cond delay="0"/>
                                              </p:stCondLst>
                                            </p:cTn>
                                            <p:tgtEl>
                                              <p:spTgt spid="27"/>
                                            </p:tgtEl>
                                            <p:attrNameLst>
                                              <p:attrName>style.visibility</p:attrName>
                                            </p:attrNameLst>
                                          </p:cBhvr>
                                          <p:to>
                                            <p:strVal val="visible"/>
                                          </p:to>
                                        </p:set>
                                        <p:anim calcmode="lin" valueType="num" p14:bounceEnd="66000">
                                          <p:cBhvr additive="base">
                                            <p:cTn id="7" dur="600" fill="hold"/>
                                            <p:tgtEl>
                                              <p:spTgt spid="27"/>
                                            </p:tgtEl>
                                            <p:attrNameLst>
                                              <p:attrName>ppt_x</p:attrName>
                                            </p:attrNameLst>
                                          </p:cBhvr>
                                          <p:tavLst>
                                            <p:tav tm="0">
                                              <p:val>
                                                <p:strVal val="#ppt_x"/>
                                              </p:val>
                                            </p:tav>
                                            <p:tav tm="100000">
                                              <p:val>
                                                <p:strVal val="#ppt_x"/>
                                              </p:val>
                                            </p:tav>
                                          </p:tavLst>
                                        </p:anim>
                                        <p:anim calcmode="lin" valueType="num" p14:bounceEnd="66000">
                                          <p:cBhvr additive="base">
                                            <p:cTn id="8" dur="6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66000">
                                      <p:stCondLst>
                                        <p:cond delay="1600"/>
                                      </p:stCondLst>
                                      <p:childTnLst>
                                        <p:set>
                                          <p:cBhvr>
                                            <p:cTn id="10" dur="1" fill="hold">
                                              <p:stCondLst>
                                                <p:cond delay="0"/>
                                              </p:stCondLst>
                                            </p:cTn>
                                            <p:tgtEl>
                                              <p:spTgt spid="31"/>
                                            </p:tgtEl>
                                            <p:attrNameLst>
                                              <p:attrName>style.visibility</p:attrName>
                                            </p:attrNameLst>
                                          </p:cBhvr>
                                          <p:to>
                                            <p:strVal val="visible"/>
                                          </p:to>
                                        </p:set>
                                        <p:anim calcmode="lin" valueType="num" p14:bounceEnd="66000">
                                          <p:cBhvr additive="base">
                                            <p:cTn id="11" dur="600" fill="hold"/>
                                            <p:tgtEl>
                                              <p:spTgt spid="31"/>
                                            </p:tgtEl>
                                            <p:attrNameLst>
                                              <p:attrName>ppt_x</p:attrName>
                                            </p:attrNameLst>
                                          </p:cBhvr>
                                          <p:tavLst>
                                            <p:tav tm="0">
                                              <p:val>
                                                <p:strVal val="0-#ppt_w/2"/>
                                              </p:val>
                                            </p:tav>
                                            <p:tav tm="100000">
                                              <p:val>
                                                <p:strVal val="#ppt_x"/>
                                              </p:val>
                                            </p:tav>
                                          </p:tavLst>
                                        </p:anim>
                                        <p:anim calcmode="lin" valueType="num" p14:bounceEnd="66000">
                                          <p:cBhvr additive="base">
                                            <p:cTn id="12" dur="6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66000">
                                      <p:stCondLst>
                                        <p:cond delay="1700"/>
                                      </p:stCondLst>
                                      <p:childTnLst>
                                        <p:set>
                                          <p:cBhvr>
                                            <p:cTn id="14" dur="1" fill="hold">
                                              <p:stCondLst>
                                                <p:cond delay="0"/>
                                              </p:stCondLst>
                                            </p:cTn>
                                            <p:tgtEl>
                                              <p:spTgt spid="30"/>
                                            </p:tgtEl>
                                            <p:attrNameLst>
                                              <p:attrName>style.visibility</p:attrName>
                                            </p:attrNameLst>
                                          </p:cBhvr>
                                          <p:to>
                                            <p:strVal val="visible"/>
                                          </p:to>
                                        </p:set>
                                        <p:anim calcmode="lin" valueType="num" p14:bounceEnd="66000">
                                          <p:cBhvr additive="base">
                                            <p:cTn id="15" dur="600" fill="hold"/>
                                            <p:tgtEl>
                                              <p:spTgt spid="30"/>
                                            </p:tgtEl>
                                            <p:attrNameLst>
                                              <p:attrName>ppt_x</p:attrName>
                                            </p:attrNameLst>
                                          </p:cBhvr>
                                          <p:tavLst>
                                            <p:tav tm="0">
                                              <p:val>
                                                <p:strVal val="0-#ppt_w/2"/>
                                              </p:val>
                                            </p:tav>
                                            <p:tav tm="100000">
                                              <p:val>
                                                <p:strVal val="#ppt_x"/>
                                              </p:val>
                                            </p:tav>
                                          </p:tavLst>
                                        </p:anim>
                                        <p:anim calcmode="lin" valueType="num" p14:bounceEnd="66000">
                                          <p:cBhvr additive="base">
                                            <p:cTn id="16" dur="6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600" fill="hold"/>
                                            <p:tgtEl>
                                              <p:spTgt spid="27"/>
                                            </p:tgtEl>
                                            <p:attrNameLst>
                                              <p:attrName>ppt_x</p:attrName>
                                            </p:attrNameLst>
                                          </p:cBhvr>
                                          <p:tavLst>
                                            <p:tav tm="0">
                                              <p:val>
                                                <p:strVal val="#ppt_x"/>
                                              </p:val>
                                            </p:tav>
                                            <p:tav tm="100000">
                                              <p:val>
                                                <p:strVal val="#ppt_x"/>
                                              </p:val>
                                            </p:tav>
                                          </p:tavLst>
                                        </p:anim>
                                        <p:anim calcmode="lin" valueType="num">
                                          <p:cBhvr additive="base">
                                            <p:cTn id="8" dur="6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1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600" fill="hold"/>
                                            <p:tgtEl>
                                              <p:spTgt spid="31"/>
                                            </p:tgtEl>
                                            <p:attrNameLst>
                                              <p:attrName>ppt_x</p:attrName>
                                            </p:attrNameLst>
                                          </p:cBhvr>
                                          <p:tavLst>
                                            <p:tav tm="0">
                                              <p:val>
                                                <p:strVal val="0-#ppt_w/2"/>
                                              </p:val>
                                            </p:tav>
                                            <p:tav tm="100000">
                                              <p:val>
                                                <p:strVal val="#ppt_x"/>
                                              </p:val>
                                            </p:tav>
                                          </p:tavLst>
                                        </p:anim>
                                        <p:anim calcmode="lin" valueType="num">
                                          <p:cBhvr additive="base">
                                            <p:cTn id="12" dur="6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7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600" fill="hold"/>
                                            <p:tgtEl>
                                              <p:spTgt spid="30"/>
                                            </p:tgtEl>
                                            <p:attrNameLst>
                                              <p:attrName>ppt_x</p:attrName>
                                            </p:attrNameLst>
                                          </p:cBhvr>
                                          <p:tavLst>
                                            <p:tav tm="0">
                                              <p:val>
                                                <p:strVal val="0-#ppt_w/2"/>
                                              </p:val>
                                            </p:tav>
                                            <p:tav tm="100000">
                                              <p:val>
                                                <p:strVal val="#ppt_x"/>
                                              </p:val>
                                            </p:tav>
                                          </p:tavLst>
                                        </p:anim>
                                        <p:anim calcmode="lin" valueType="num">
                                          <p:cBhvr additive="base">
                                            <p:cTn id="16" dur="6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31"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2" descr="psb"/>
          <p:cNvSpPr>
            <a:spLocks noChangeArrowheads="1"/>
          </p:cNvSpPr>
          <p:nvPr/>
        </p:nvSpPr>
        <p:spPr bwMode="auto">
          <a:xfrm>
            <a:off x="8941408" y="1809805"/>
            <a:ext cx="3102754" cy="3209373"/>
          </a:xfrm>
          <a:prstGeom prst="rect">
            <a:avLst/>
          </a:prstGeom>
          <a:solidFill>
            <a:srgbClr val="596784"/>
          </a:solidFill>
          <a:ln>
            <a:noFill/>
          </a:ln>
          <a:effectLst>
            <a:outerShdw blurRad="254000" dist="63500" dir="2700000" algn="tl" rotWithShape="0">
              <a:prstClr val="black">
                <a:alpha val="2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199" b="0" i="0" u="none" strike="noStrike" kern="1200" cap="none" spc="0" normalizeH="0" baseline="0" noProof="0">
              <a:ln>
                <a:noFill/>
              </a:ln>
              <a:solidFill>
                <a:srgbClr val="595959"/>
              </a:solidFill>
              <a:effectLst/>
              <a:uLnTx/>
              <a:uFillTx/>
              <a:latin typeface="等线" panose="020F0502020204030204"/>
              <a:ea typeface="微软雅黑"/>
              <a:cs typeface="+mn-cs"/>
            </a:endParaRPr>
          </a:p>
        </p:txBody>
      </p:sp>
      <p:sp>
        <p:nvSpPr>
          <p:cNvPr id="30" name="Text Box 25"/>
          <p:cNvSpPr txBox="1">
            <a:spLocks noChangeArrowheads="1"/>
          </p:cNvSpPr>
          <p:nvPr/>
        </p:nvSpPr>
        <p:spPr bwMode="auto">
          <a:xfrm>
            <a:off x="9001085" y="2091373"/>
            <a:ext cx="538930" cy="1323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altLang="zh-CN" sz="7998" b="0" i="0" u="none" strike="noStrike" kern="1200" cap="none" spc="0" normalizeH="0" baseline="0" noProof="0" dirty="0">
                <a:ln>
                  <a:noFill/>
                </a:ln>
                <a:solidFill>
                  <a:prstClr val="white"/>
                </a:solidFill>
                <a:effectLst/>
                <a:uLnTx/>
                <a:uFillTx/>
                <a:latin typeface="Impact" pitchFamily="34" charset="0"/>
                <a:ea typeface="微软雅黑" pitchFamily="34" charset="-122"/>
                <a:cs typeface="+mn-cs"/>
              </a:rPr>
              <a:t>“</a:t>
            </a:r>
            <a:endParaRPr kumimoji="0" lang="en-US" altLang="zh-CN" sz="2400" b="0" i="0" u="none" strike="noStrike" kern="1200" cap="none" spc="0" normalizeH="0" baseline="0" noProof="0" dirty="0">
              <a:ln>
                <a:noFill/>
              </a:ln>
              <a:solidFill>
                <a:prstClr val="white"/>
              </a:solidFill>
              <a:effectLst/>
              <a:uLnTx/>
              <a:uFillTx/>
              <a:latin typeface="Impact" pitchFamily="34" charset="0"/>
              <a:ea typeface="微软雅黑" pitchFamily="34" charset="-122"/>
              <a:cs typeface="+mn-cs"/>
            </a:endParaRPr>
          </a:p>
        </p:txBody>
      </p:sp>
      <p:sp>
        <p:nvSpPr>
          <p:cNvPr id="31" name="Rectangle 26"/>
          <p:cNvSpPr>
            <a:spLocks noChangeArrowheads="1"/>
          </p:cNvSpPr>
          <p:nvPr/>
        </p:nvSpPr>
        <p:spPr bwMode="auto">
          <a:xfrm>
            <a:off x="9270550" y="2615643"/>
            <a:ext cx="2497016" cy="6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itchFamily="34" charset="-122"/>
                <a:ea typeface="微软雅黑"/>
                <a:cs typeface="华文黑体" pitchFamily="2" charset="-122"/>
              </a:rPr>
              <a:t>随后获取出我们需要的关键点并计算出距离</a:t>
            </a:r>
          </a:p>
        </p:txBody>
      </p:sp>
      <p:grpSp>
        <p:nvGrpSpPr>
          <p:cNvPr id="13" name="组合 12"/>
          <p:cNvGrpSpPr/>
          <p:nvPr/>
        </p:nvGrpSpPr>
        <p:grpSpPr>
          <a:xfrm>
            <a:off x="394446" y="0"/>
            <a:ext cx="2447152" cy="994611"/>
            <a:chOff x="394446" y="0"/>
            <a:chExt cx="2447152" cy="994611"/>
          </a:xfrm>
        </p:grpSpPr>
        <p:sp>
          <p:nvSpPr>
            <p:cNvPr id="14" name="文本框 13">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554B4F"/>
                  </a:solidFill>
                  <a:effectLst/>
                  <a:uLnTx/>
                  <a:uFillTx/>
                  <a:latin typeface="方正黑体简体" panose="02010601030101010101" pitchFamily="2" charset="-122"/>
                  <a:ea typeface="方正黑体简体" panose="02010601030101010101" pitchFamily="2" charset="-122"/>
                  <a:cs typeface="+mn-ea"/>
                  <a:sym typeface="+mn-lt"/>
                </a:rPr>
                <a:t>相关代码</a:t>
              </a:r>
            </a:p>
          </p:txBody>
        </p:sp>
        <p:grpSp>
          <p:nvGrpSpPr>
            <p:cNvPr id="16" name="组合 15"/>
            <p:cNvGrpSpPr/>
            <p:nvPr/>
          </p:nvGrpSpPr>
          <p:grpSpPr>
            <a:xfrm>
              <a:off x="394446" y="0"/>
              <a:ext cx="666734" cy="994611"/>
              <a:chOff x="514366" y="0"/>
              <a:chExt cx="666734" cy="994611"/>
            </a:xfrm>
          </p:grpSpPr>
          <p:sp>
            <p:nvSpPr>
              <p:cNvPr id="17" name="矩形 16"/>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8" name="TextBox 48"/>
              <p:cNvSpPr txBox="1"/>
              <p:nvPr/>
            </p:nvSpPr>
            <p:spPr>
              <a:xfrm>
                <a:off x="514366" y="97195"/>
                <a:ext cx="666734"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rPr>
                  <a:t>1</a:t>
                </a:r>
                <a:endParaRPr kumimoji="0" lang="zh-CN" altLang="en-US" sz="4000" b="0" i="0" u="none" strike="noStrike" kern="1200" cap="none" spc="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endParaRPr>
              </a:p>
            </p:txBody>
          </p:sp>
        </p:grpSp>
      </p:grpSp>
      <p:pic>
        <p:nvPicPr>
          <p:cNvPr id="3" name="图片 2">
            <a:extLst>
              <a:ext uri="{FF2B5EF4-FFF2-40B4-BE49-F238E27FC236}">
                <a16:creationId xmlns:a16="http://schemas.microsoft.com/office/drawing/2014/main" id="{9CB9411B-B3CD-6840-804D-53B118599322}"/>
              </a:ext>
            </a:extLst>
          </p:cNvPr>
          <p:cNvPicPr>
            <a:picLocks noChangeAspect="1"/>
          </p:cNvPicPr>
          <p:nvPr/>
        </p:nvPicPr>
        <p:blipFill>
          <a:blip r:embed="rId3"/>
          <a:stretch>
            <a:fillRect/>
          </a:stretch>
        </p:blipFill>
        <p:spPr>
          <a:xfrm>
            <a:off x="-10112" y="1227470"/>
            <a:ext cx="9116091" cy="5321718"/>
          </a:xfrm>
          <a:prstGeom prst="rect">
            <a:avLst/>
          </a:prstGeom>
        </p:spPr>
      </p:pic>
    </p:spTree>
    <p:extLst>
      <p:ext uri="{BB962C8B-B14F-4D97-AF65-F5344CB8AC3E}">
        <p14:creationId xmlns:p14="http://schemas.microsoft.com/office/powerpoint/2010/main" val="184062028"/>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000">
                                      <p:stCondLst>
                                        <p:cond delay="600"/>
                                      </p:stCondLst>
                                      <p:childTnLst>
                                        <p:set>
                                          <p:cBhvr>
                                            <p:cTn id="6" dur="1" fill="hold">
                                              <p:stCondLst>
                                                <p:cond delay="0"/>
                                              </p:stCondLst>
                                            </p:cTn>
                                            <p:tgtEl>
                                              <p:spTgt spid="27"/>
                                            </p:tgtEl>
                                            <p:attrNameLst>
                                              <p:attrName>style.visibility</p:attrName>
                                            </p:attrNameLst>
                                          </p:cBhvr>
                                          <p:to>
                                            <p:strVal val="visible"/>
                                          </p:to>
                                        </p:set>
                                        <p:anim calcmode="lin" valueType="num" p14:bounceEnd="66000">
                                          <p:cBhvr additive="base">
                                            <p:cTn id="7" dur="600" fill="hold"/>
                                            <p:tgtEl>
                                              <p:spTgt spid="27"/>
                                            </p:tgtEl>
                                            <p:attrNameLst>
                                              <p:attrName>ppt_x</p:attrName>
                                            </p:attrNameLst>
                                          </p:cBhvr>
                                          <p:tavLst>
                                            <p:tav tm="0">
                                              <p:val>
                                                <p:strVal val="#ppt_x"/>
                                              </p:val>
                                            </p:tav>
                                            <p:tav tm="100000">
                                              <p:val>
                                                <p:strVal val="#ppt_x"/>
                                              </p:val>
                                            </p:tav>
                                          </p:tavLst>
                                        </p:anim>
                                        <p:anim calcmode="lin" valueType="num" p14:bounceEnd="66000">
                                          <p:cBhvr additive="base">
                                            <p:cTn id="8" dur="6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66000">
                                      <p:stCondLst>
                                        <p:cond delay="1600"/>
                                      </p:stCondLst>
                                      <p:childTnLst>
                                        <p:set>
                                          <p:cBhvr>
                                            <p:cTn id="10" dur="1" fill="hold">
                                              <p:stCondLst>
                                                <p:cond delay="0"/>
                                              </p:stCondLst>
                                            </p:cTn>
                                            <p:tgtEl>
                                              <p:spTgt spid="31"/>
                                            </p:tgtEl>
                                            <p:attrNameLst>
                                              <p:attrName>style.visibility</p:attrName>
                                            </p:attrNameLst>
                                          </p:cBhvr>
                                          <p:to>
                                            <p:strVal val="visible"/>
                                          </p:to>
                                        </p:set>
                                        <p:anim calcmode="lin" valueType="num" p14:bounceEnd="66000">
                                          <p:cBhvr additive="base">
                                            <p:cTn id="11" dur="600" fill="hold"/>
                                            <p:tgtEl>
                                              <p:spTgt spid="31"/>
                                            </p:tgtEl>
                                            <p:attrNameLst>
                                              <p:attrName>ppt_x</p:attrName>
                                            </p:attrNameLst>
                                          </p:cBhvr>
                                          <p:tavLst>
                                            <p:tav tm="0">
                                              <p:val>
                                                <p:strVal val="0-#ppt_w/2"/>
                                              </p:val>
                                            </p:tav>
                                            <p:tav tm="100000">
                                              <p:val>
                                                <p:strVal val="#ppt_x"/>
                                              </p:val>
                                            </p:tav>
                                          </p:tavLst>
                                        </p:anim>
                                        <p:anim calcmode="lin" valueType="num" p14:bounceEnd="66000">
                                          <p:cBhvr additive="base">
                                            <p:cTn id="12" dur="6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66000">
                                      <p:stCondLst>
                                        <p:cond delay="1700"/>
                                      </p:stCondLst>
                                      <p:childTnLst>
                                        <p:set>
                                          <p:cBhvr>
                                            <p:cTn id="14" dur="1" fill="hold">
                                              <p:stCondLst>
                                                <p:cond delay="0"/>
                                              </p:stCondLst>
                                            </p:cTn>
                                            <p:tgtEl>
                                              <p:spTgt spid="30"/>
                                            </p:tgtEl>
                                            <p:attrNameLst>
                                              <p:attrName>style.visibility</p:attrName>
                                            </p:attrNameLst>
                                          </p:cBhvr>
                                          <p:to>
                                            <p:strVal val="visible"/>
                                          </p:to>
                                        </p:set>
                                        <p:anim calcmode="lin" valueType="num" p14:bounceEnd="66000">
                                          <p:cBhvr additive="base">
                                            <p:cTn id="15" dur="600" fill="hold"/>
                                            <p:tgtEl>
                                              <p:spTgt spid="30"/>
                                            </p:tgtEl>
                                            <p:attrNameLst>
                                              <p:attrName>ppt_x</p:attrName>
                                            </p:attrNameLst>
                                          </p:cBhvr>
                                          <p:tavLst>
                                            <p:tav tm="0">
                                              <p:val>
                                                <p:strVal val="0-#ppt_w/2"/>
                                              </p:val>
                                            </p:tav>
                                            <p:tav tm="100000">
                                              <p:val>
                                                <p:strVal val="#ppt_x"/>
                                              </p:val>
                                            </p:tav>
                                          </p:tavLst>
                                        </p:anim>
                                        <p:anim calcmode="lin" valueType="num" p14:bounceEnd="66000">
                                          <p:cBhvr additive="base">
                                            <p:cTn id="16" dur="6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600" fill="hold"/>
                                            <p:tgtEl>
                                              <p:spTgt spid="27"/>
                                            </p:tgtEl>
                                            <p:attrNameLst>
                                              <p:attrName>ppt_x</p:attrName>
                                            </p:attrNameLst>
                                          </p:cBhvr>
                                          <p:tavLst>
                                            <p:tav tm="0">
                                              <p:val>
                                                <p:strVal val="#ppt_x"/>
                                              </p:val>
                                            </p:tav>
                                            <p:tav tm="100000">
                                              <p:val>
                                                <p:strVal val="#ppt_x"/>
                                              </p:val>
                                            </p:tav>
                                          </p:tavLst>
                                        </p:anim>
                                        <p:anim calcmode="lin" valueType="num">
                                          <p:cBhvr additive="base">
                                            <p:cTn id="8" dur="6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1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600" fill="hold"/>
                                            <p:tgtEl>
                                              <p:spTgt spid="31"/>
                                            </p:tgtEl>
                                            <p:attrNameLst>
                                              <p:attrName>ppt_x</p:attrName>
                                            </p:attrNameLst>
                                          </p:cBhvr>
                                          <p:tavLst>
                                            <p:tav tm="0">
                                              <p:val>
                                                <p:strVal val="0-#ppt_w/2"/>
                                              </p:val>
                                            </p:tav>
                                            <p:tav tm="100000">
                                              <p:val>
                                                <p:strVal val="#ppt_x"/>
                                              </p:val>
                                            </p:tav>
                                          </p:tavLst>
                                        </p:anim>
                                        <p:anim calcmode="lin" valueType="num">
                                          <p:cBhvr additive="base">
                                            <p:cTn id="12" dur="6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7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600" fill="hold"/>
                                            <p:tgtEl>
                                              <p:spTgt spid="30"/>
                                            </p:tgtEl>
                                            <p:attrNameLst>
                                              <p:attrName>ppt_x</p:attrName>
                                            </p:attrNameLst>
                                          </p:cBhvr>
                                          <p:tavLst>
                                            <p:tav tm="0">
                                              <p:val>
                                                <p:strVal val="0-#ppt_w/2"/>
                                              </p:val>
                                            </p:tav>
                                            <p:tav tm="100000">
                                              <p:val>
                                                <p:strVal val="#ppt_x"/>
                                              </p:val>
                                            </p:tav>
                                          </p:tavLst>
                                        </p:anim>
                                        <p:anim calcmode="lin" valueType="num">
                                          <p:cBhvr additive="base">
                                            <p:cTn id="16" dur="6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31"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3098924" y="1394171"/>
            <a:ext cx="2187458" cy="338554"/>
          </a:xfrm>
          <a:prstGeom prst="rect">
            <a:avLst/>
          </a:prstGeom>
          <a:noFill/>
        </p:spPr>
        <p:txBody>
          <a:bodyPr wrap="none" lIns="0" rtlCol="0">
            <a:spAutoFit/>
          </a:bodyPr>
          <a:lstStyle/>
          <a:p>
            <a:pPr algn="ctr"/>
            <a:r>
              <a:rPr lang="en-US" altLang="zh-CN" sz="1600" b="1" dirty="0" err="1">
                <a:solidFill>
                  <a:schemeClr val="tx1">
                    <a:lumMod val="65000"/>
                    <a:lumOff val="35000"/>
                  </a:schemeClr>
                </a:solidFill>
                <a:latin typeface="微软雅黑" panose="020B0503020204020204" pitchFamily="34" charset="-122"/>
                <a:ea typeface="微软雅黑" panose="020B0503020204020204" pitchFamily="34" charset="-122"/>
              </a:rPr>
              <a:t>cvtColor</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得到的灰度图</a:t>
            </a:r>
          </a:p>
        </p:txBody>
      </p:sp>
      <p:sp>
        <p:nvSpPr>
          <p:cNvPr id="74" name="文本框 73"/>
          <p:cNvSpPr txBox="1"/>
          <p:nvPr/>
        </p:nvSpPr>
        <p:spPr>
          <a:xfrm>
            <a:off x="3569361" y="3344026"/>
            <a:ext cx="707886" cy="338554"/>
          </a:xfrm>
          <a:prstGeom prst="rect">
            <a:avLst/>
          </a:prstGeom>
          <a:noFill/>
        </p:spPr>
        <p:txBody>
          <a:bodyPr wrap="none" lIns="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二值图</a:t>
            </a:r>
          </a:p>
        </p:txBody>
      </p:sp>
      <p:sp>
        <p:nvSpPr>
          <p:cNvPr id="78" name="文本框 77"/>
          <p:cNvSpPr txBox="1"/>
          <p:nvPr/>
        </p:nvSpPr>
        <p:spPr>
          <a:xfrm>
            <a:off x="3484767" y="4837788"/>
            <a:ext cx="707886" cy="338554"/>
          </a:xfrm>
          <a:prstGeom prst="rect">
            <a:avLst/>
          </a:prstGeom>
          <a:noFill/>
        </p:spPr>
        <p:txBody>
          <a:bodyPr wrap="none" lIns="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轮廓图</a:t>
            </a:r>
          </a:p>
        </p:txBody>
      </p:sp>
      <p:sp>
        <p:nvSpPr>
          <p:cNvPr id="82" name="文本框 81"/>
          <p:cNvSpPr txBox="1"/>
          <p:nvPr/>
        </p:nvSpPr>
        <p:spPr>
          <a:xfrm>
            <a:off x="8779424" y="5176342"/>
            <a:ext cx="707886" cy="338554"/>
          </a:xfrm>
          <a:prstGeom prst="rect">
            <a:avLst/>
          </a:prstGeom>
          <a:noFill/>
        </p:spPr>
        <p:txBody>
          <a:bodyPr wrap="none" lIns="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结果图</a:t>
            </a:r>
          </a:p>
        </p:txBody>
      </p:sp>
      <p:grpSp>
        <p:nvGrpSpPr>
          <p:cNvPr id="21" name="组合 20"/>
          <p:cNvGrpSpPr/>
          <p:nvPr/>
        </p:nvGrpSpPr>
        <p:grpSpPr>
          <a:xfrm>
            <a:off x="394446" y="0"/>
            <a:ext cx="3174915" cy="994611"/>
            <a:chOff x="394446" y="0"/>
            <a:chExt cx="3174915" cy="994611"/>
          </a:xfrm>
        </p:grpSpPr>
        <p:sp>
          <p:nvSpPr>
            <p:cNvPr id="22" name="文本框 21">
              <a:extLst>
                <a:ext uri="{FF2B5EF4-FFF2-40B4-BE49-F238E27FC236}">
                  <a16:creationId xmlns:a16="http://schemas.microsoft.com/office/drawing/2014/main" id="{C9FE3F12-EF2B-4C2B-8DA1-3D9B6D947A7C}"/>
                </a:ext>
              </a:extLst>
            </p:cNvPr>
            <p:cNvSpPr txBox="1"/>
            <p:nvPr/>
          </p:nvSpPr>
          <p:spPr>
            <a:xfrm>
              <a:off x="1220641" y="165104"/>
              <a:ext cx="2348720" cy="599267"/>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工作完成情况</a:t>
              </a:r>
            </a:p>
          </p:txBody>
        </p:sp>
        <p:grpSp>
          <p:nvGrpSpPr>
            <p:cNvPr id="24" name="组合 23"/>
            <p:cNvGrpSpPr/>
            <p:nvPr/>
          </p:nvGrpSpPr>
          <p:grpSpPr>
            <a:xfrm>
              <a:off x="394446" y="0"/>
              <a:ext cx="666734" cy="994611"/>
              <a:chOff x="514366" y="0"/>
              <a:chExt cx="666734" cy="994611"/>
            </a:xfrm>
          </p:grpSpPr>
          <p:sp>
            <p:nvSpPr>
              <p:cNvPr id="25" name="矩形 24"/>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1</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2" name="图片 1">
            <a:extLst>
              <a:ext uri="{FF2B5EF4-FFF2-40B4-BE49-F238E27FC236}">
                <a16:creationId xmlns:a16="http://schemas.microsoft.com/office/drawing/2014/main" id="{8E72A64F-8503-0B49-8834-BA5D5D31AA0E}"/>
              </a:ext>
            </a:extLst>
          </p:cNvPr>
          <p:cNvPicPr preferRelativeResize="0">
            <a:picLocks/>
          </p:cNvPicPr>
          <p:nvPr/>
        </p:nvPicPr>
        <p:blipFill>
          <a:blip r:embed="rId3"/>
          <a:stretch>
            <a:fillRect/>
          </a:stretch>
        </p:blipFill>
        <p:spPr>
          <a:xfrm>
            <a:off x="394446" y="1035386"/>
            <a:ext cx="2306340" cy="1456270"/>
          </a:xfrm>
          <a:prstGeom prst="rect">
            <a:avLst/>
          </a:prstGeom>
        </p:spPr>
      </p:pic>
      <p:pic>
        <p:nvPicPr>
          <p:cNvPr id="3" name="图片 2">
            <a:extLst>
              <a:ext uri="{FF2B5EF4-FFF2-40B4-BE49-F238E27FC236}">
                <a16:creationId xmlns:a16="http://schemas.microsoft.com/office/drawing/2014/main" id="{7B7A6975-45D1-F2BC-812D-9D3BF0BAC07C}"/>
              </a:ext>
            </a:extLst>
          </p:cNvPr>
          <p:cNvPicPr preferRelativeResize="0">
            <a:picLocks/>
          </p:cNvPicPr>
          <p:nvPr/>
        </p:nvPicPr>
        <p:blipFill rotWithShape="1">
          <a:blip r:embed="rId4"/>
          <a:srcRect r="44844"/>
          <a:stretch/>
        </p:blipFill>
        <p:spPr>
          <a:xfrm>
            <a:off x="274144" y="2461942"/>
            <a:ext cx="2664000" cy="1800000"/>
          </a:xfrm>
          <a:prstGeom prst="rect">
            <a:avLst/>
          </a:prstGeom>
        </p:spPr>
      </p:pic>
      <p:pic>
        <p:nvPicPr>
          <p:cNvPr id="4" name="图片 3">
            <a:extLst>
              <a:ext uri="{FF2B5EF4-FFF2-40B4-BE49-F238E27FC236}">
                <a16:creationId xmlns:a16="http://schemas.microsoft.com/office/drawing/2014/main" id="{AB19771E-457D-FE6C-2701-9B2E9205A6D4}"/>
              </a:ext>
            </a:extLst>
          </p:cNvPr>
          <p:cNvPicPr preferRelativeResize="0">
            <a:picLocks/>
          </p:cNvPicPr>
          <p:nvPr/>
        </p:nvPicPr>
        <p:blipFill>
          <a:blip r:embed="rId5"/>
          <a:stretch>
            <a:fillRect/>
          </a:stretch>
        </p:blipFill>
        <p:spPr>
          <a:xfrm>
            <a:off x="434924" y="4170187"/>
            <a:ext cx="2664000" cy="1800000"/>
          </a:xfrm>
          <a:prstGeom prst="rect">
            <a:avLst/>
          </a:prstGeom>
        </p:spPr>
      </p:pic>
      <p:pic>
        <p:nvPicPr>
          <p:cNvPr id="5" name="图片 4">
            <a:extLst>
              <a:ext uri="{FF2B5EF4-FFF2-40B4-BE49-F238E27FC236}">
                <a16:creationId xmlns:a16="http://schemas.microsoft.com/office/drawing/2014/main" id="{680FC829-CC24-8BA7-D523-C5B9BBAA8317}"/>
              </a:ext>
            </a:extLst>
          </p:cNvPr>
          <p:cNvPicPr>
            <a:picLocks/>
          </p:cNvPicPr>
          <p:nvPr/>
        </p:nvPicPr>
        <p:blipFill>
          <a:blip r:embed="rId6"/>
          <a:stretch>
            <a:fillRect/>
          </a:stretch>
        </p:blipFill>
        <p:spPr>
          <a:xfrm>
            <a:off x="5917599" y="1052946"/>
            <a:ext cx="6101012" cy="3784842"/>
          </a:xfrm>
          <a:prstGeom prst="rect">
            <a:avLst/>
          </a:prstGeom>
        </p:spPr>
      </p:pic>
    </p:spTree>
    <p:extLst>
      <p:ext uri="{BB962C8B-B14F-4D97-AF65-F5344CB8AC3E}">
        <p14:creationId xmlns:p14="http://schemas.microsoft.com/office/powerpoint/2010/main" val="1216460076"/>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Vertical)">
                                      <p:cBhvr>
                                        <p:cTn id="7" dur="500"/>
                                        <p:tgtEl>
                                          <p:spTgt spid="70"/>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barn(outVertical)">
                                      <p:cBhvr>
                                        <p:cTn id="11" dur="500"/>
                                        <p:tgtEl>
                                          <p:spTgt spid="74"/>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barn(outVertical)">
                                      <p:cBhvr>
                                        <p:cTn id="15" dur="500"/>
                                        <p:tgtEl>
                                          <p:spTgt spid="78"/>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barn(outVertical)">
                                      <p:cBhvr>
                                        <p:cTn id="1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4" grpId="0"/>
      <p:bldP spid="78" grpId="0"/>
      <p:bldP spid="8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8303267" y="3109419"/>
            <a:ext cx="2373482" cy="639751"/>
          </a:xfrm>
          <a:prstGeom prst="parallelogram">
            <a:avLst/>
          </a:prstGeom>
        </p:spPr>
        <p:txBody>
          <a:bodyPr wrap="square">
            <a:spAutoFit/>
          </a:bodyPr>
          <a:lstStyle/>
          <a:p>
            <a:pPr lvl="0" algn="ctr" defTabSz="1450940">
              <a:lnSpc>
                <a:spcPct val="150000"/>
              </a:lnSpc>
            </a:pPr>
            <a:r>
              <a:rPr lang="zh-CN" altLang="en-US" sz="2000" b="1" kern="0" dirty="0">
                <a:solidFill>
                  <a:prstClr val="white"/>
                </a:solidFill>
                <a:latin typeface="微软雅黑" panose="020B0503020204020204" pitchFamily="34" charset="-122"/>
                <a:ea typeface="微软雅黑" panose="020B0503020204020204" pitchFamily="34" charset="-122"/>
              </a:rPr>
              <a:t>中聚会</a:t>
            </a:r>
            <a:endParaRPr lang="en-US" altLang="zh-CN" sz="2000" b="1" kern="0" dirty="0">
              <a:solidFill>
                <a:prstClr val="white"/>
              </a:solidFill>
              <a:latin typeface="微软雅黑" panose="020B0503020204020204" pitchFamily="34" charset="-122"/>
              <a:ea typeface="微软雅黑" panose="020B0503020204020204" pitchFamily="34" charset="-122"/>
            </a:endParaRPr>
          </a:p>
        </p:txBody>
      </p:sp>
      <p:sp>
        <p:nvSpPr>
          <p:cNvPr id="71" name="TextBox 7"/>
          <p:cNvSpPr txBox="1"/>
          <p:nvPr/>
        </p:nvSpPr>
        <p:spPr>
          <a:xfrm>
            <a:off x="300213" y="919215"/>
            <a:ext cx="8553036" cy="954107"/>
          </a:xfrm>
          <a:prstGeom prst="rect">
            <a:avLst/>
          </a:prstGeom>
          <a:noFill/>
        </p:spPr>
        <p:txBody>
          <a:bodyPr wrap="square" rtlCol="0">
            <a:spAutoFit/>
          </a:bodyPr>
          <a:lstStyle/>
          <a:p>
            <a:pPr algn="ctr"/>
            <a:r>
              <a:rPr lang="zh-CN" altLang="en-US" sz="2800" b="1" dirty="0">
                <a:solidFill>
                  <a:srgbClr val="596784"/>
                </a:solidFill>
                <a:latin typeface="微软雅黑" panose="020B0503020204020204" pitchFamily="34" charset="-122"/>
                <a:ea typeface="微软雅黑" panose="020B0503020204020204" pitchFamily="34" charset="-122"/>
              </a:rPr>
              <a:t>圆心之间距离的检测的流程与羊角检测类似</a:t>
            </a:r>
          </a:p>
          <a:p>
            <a:pPr algn="ctr"/>
            <a:endParaRPr lang="zh-CN" altLang="en-US" sz="2800" b="1" dirty="0">
              <a:solidFill>
                <a:srgbClr val="596784"/>
              </a:solidFill>
              <a:latin typeface="微软雅黑" panose="020B0503020204020204" pitchFamily="34" charset="-122"/>
              <a:ea typeface="微软雅黑" panose="020B0503020204020204" pitchFamily="34" charset="-122"/>
            </a:endParaRPr>
          </a:p>
        </p:txBody>
      </p:sp>
      <p:sp>
        <p:nvSpPr>
          <p:cNvPr id="72" name="TextBox 8"/>
          <p:cNvSpPr txBox="1"/>
          <p:nvPr/>
        </p:nvSpPr>
        <p:spPr>
          <a:xfrm>
            <a:off x="720520" y="1432496"/>
            <a:ext cx="9736123" cy="377411"/>
          </a:xfrm>
          <a:prstGeom prst="rect">
            <a:avLst/>
          </a:prstGeom>
          <a:noFill/>
        </p:spPr>
        <p:txBody>
          <a:bodyPr wrap="square" rtlCol="0">
            <a:spAutoFit/>
          </a:bodyPr>
          <a:lstStyle/>
          <a:p>
            <a:pPr algn="ctr">
              <a:lnSpc>
                <a:spcPct val="150000"/>
              </a:lnSpc>
            </a:pPr>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rPr>
              <a:t>先转换成灰度图，再使用高斯模糊去除噪声，再使用</a:t>
            </a:r>
            <a:r>
              <a:rPr lang="en-US" altLang="zh-CN" sz="1400" b="1" kern="0" dirty="0" err="1">
                <a:solidFill>
                  <a:schemeClr val="tx1">
                    <a:lumMod val="50000"/>
                    <a:lumOff val="50000"/>
                  </a:schemeClr>
                </a:solidFill>
                <a:latin typeface="微软雅黑" panose="020B0503020204020204" pitchFamily="34" charset="-122"/>
                <a:ea typeface="微软雅黑" panose="020B0503020204020204" pitchFamily="34" charset="-122"/>
              </a:rPr>
              <a:t>HoughCircles</a:t>
            </a:r>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rPr>
              <a:t>检测出图中的圆，并在图中画出检测到的圆并计算距离</a:t>
            </a:r>
          </a:p>
        </p:txBody>
      </p:sp>
      <p:grpSp>
        <p:nvGrpSpPr>
          <p:cNvPr id="23" name="组合 22"/>
          <p:cNvGrpSpPr/>
          <p:nvPr/>
        </p:nvGrpSpPr>
        <p:grpSpPr>
          <a:xfrm>
            <a:off x="394446" y="0"/>
            <a:ext cx="4182285" cy="994611"/>
            <a:chOff x="394446" y="0"/>
            <a:chExt cx="4182285" cy="994611"/>
          </a:xfrm>
        </p:grpSpPr>
        <p:sp>
          <p:nvSpPr>
            <p:cNvPr id="24" name="文本框 23">
              <a:extLst>
                <a:ext uri="{FF2B5EF4-FFF2-40B4-BE49-F238E27FC236}">
                  <a16:creationId xmlns:a16="http://schemas.microsoft.com/office/drawing/2014/main" id="{C9FE3F12-EF2B-4C2B-8DA1-3D9B6D947A7C}"/>
                </a:ext>
              </a:extLst>
            </p:cNvPr>
            <p:cNvSpPr txBox="1"/>
            <p:nvPr/>
          </p:nvSpPr>
          <p:spPr>
            <a:xfrm>
              <a:off x="1160411" y="132189"/>
              <a:ext cx="3416320" cy="597921"/>
            </a:xfrm>
            <a:prstGeom prst="rect">
              <a:avLst/>
            </a:prstGeom>
            <a:noFill/>
          </p:spPr>
          <p:txBody>
            <a:bodyPr wrap="none" rtlCol="0">
              <a:spAutoFit/>
            </a:bodyPr>
            <a:lstStyle/>
            <a:p>
              <a:pPr fontAlgn="auto">
                <a:lnSpc>
                  <a:spcPct val="130000"/>
                </a:lnSpc>
                <a:defRPr/>
              </a:pPr>
              <a:r>
                <a:rPr lang="zh-CN" altLang="en-US" sz="2800" b="1" dirty="0">
                  <a:solidFill>
                    <a:srgbClr val="554B4F"/>
                  </a:solidFill>
                  <a:latin typeface="方正黑体简体" panose="02010601030101010101" pitchFamily="2" charset="-122"/>
                  <a:ea typeface="方正黑体简体" panose="02010601030101010101" pitchFamily="2" charset="-122"/>
                  <a:cs typeface="+mn-ea"/>
                  <a:sym typeface="+mn-lt"/>
                </a:rPr>
                <a:t>圆心之间距离的检测</a:t>
              </a:r>
            </a:p>
          </p:txBody>
        </p:sp>
        <p:grpSp>
          <p:nvGrpSpPr>
            <p:cNvPr id="26" name="组合 25"/>
            <p:cNvGrpSpPr/>
            <p:nvPr/>
          </p:nvGrpSpPr>
          <p:grpSpPr>
            <a:xfrm>
              <a:off x="394446" y="0"/>
              <a:ext cx="666734" cy="994611"/>
              <a:chOff x="514366" y="0"/>
              <a:chExt cx="666734" cy="994611"/>
            </a:xfrm>
          </p:grpSpPr>
          <p:sp>
            <p:nvSpPr>
              <p:cNvPr id="27" name="矩形 26"/>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TextBox 48"/>
              <p:cNvSpPr txBox="1"/>
              <p:nvPr/>
            </p:nvSpPr>
            <p:spPr>
              <a:xfrm>
                <a:off x="514366" y="97195"/>
                <a:ext cx="666734" cy="800219"/>
              </a:xfrm>
              <a:prstGeom prst="rect">
                <a:avLst/>
              </a:prstGeom>
              <a:noFill/>
            </p:spPr>
            <p:txBody>
              <a:bodyPr wrap="square" lIns="0" tIns="0" rIns="0" bIns="0" rtlCol="0">
                <a:spAutoFit/>
              </a:bodyPr>
              <a:lstStyle/>
              <a:p>
                <a:pPr algn="ctr">
                  <a:lnSpc>
                    <a:spcPct val="130000"/>
                  </a:lnSpc>
                </a:pPr>
                <a:r>
                  <a:rPr lang="en-US" altLang="zh-CN" sz="4000" dirty="0">
                    <a:solidFill>
                      <a:schemeClr val="bg1"/>
                    </a:solidFill>
                    <a:latin typeface="方正黑体简体" panose="02010601030101010101" pitchFamily="2" charset="-122"/>
                    <a:ea typeface="方正黑体简体" panose="02010601030101010101" pitchFamily="2" charset="-122"/>
                    <a:cs typeface="+mn-ea"/>
                    <a:sym typeface="+mn-lt"/>
                  </a:rPr>
                  <a:t>1</a:t>
                </a:r>
                <a:endParaRPr lang="zh-CN" altLang="en-US" sz="40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grpSp>
      </p:grpSp>
      <p:pic>
        <p:nvPicPr>
          <p:cNvPr id="3" name="图片 2">
            <a:extLst>
              <a:ext uri="{FF2B5EF4-FFF2-40B4-BE49-F238E27FC236}">
                <a16:creationId xmlns:a16="http://schemas.microsoft.com/office/drawing/2014/main" id="{333D4BF7-C2DB-AEA4-332E-749C67340559}"/>
              </a:ext>
            </a:extLst>
          </p:cNvPr>
          <p:cNvPicPr>
            <a:picLocks noChangeAspect="1"/>
          </p:cNvPicPr>
          <p:nvPr/>
        </p:nvPicPr>
        <p:blipFill>
          <a:blip r:embed="rId3"/>
          <a:stretch>
            <a:fillRect/>
          </a:stretch>
        </p:blipFill>
        <p:spPr>
          <a:xfrm>
            <a:off x="1216615" y="1809907"/>
            <a:ext cx="7086652" cy="2100278"/>
          </a:xfrm>
          <a:prstGeom prst="rect">
            <a:avLst/>
          </a:prstGeom>
        </p:spPr>
      </p:pic>
      <p:pic>
        <p:nvPicPr>
          <p:cNvPr id="7" name="图片 6">
            <a:extLst>
              <a:ext uri="{FF2B5EF4-FFF2-40B4-BE49-F238E27FC236}">
                <a16:creationId xmlns:a16="http://schemas.microsoft.com/office/drawing/2014/main" id="{4D32ED33-AC28-9142-1EE9-2E5EC2DB3038}"/>
              </a:ext>
            </a:extLst>
          </p:cNvPr>
          <p:cNvPicPr>
            <a:picLocks noChangeAspect="1"/>
          </p:cNvPicPr>
          <p:nvPr/>
        </p:nvPicPr>
        <p:blipFill>
          <a:blip r:embed="rId4"/>
          <a:stretch>
            <a:fillRect/>
          </a:stretch>
        </p:blipFill>
        <p:spPr>
          <a:xfrm>
            <a:off x="1061180" y="3749170"/>
            <a:ext cx="8229660" cy="2576531"/>
          </a:xfrm>
          <a:prstGeom prst="rect">
            <a:avLst/>
          </a:prstGeom>
        </p:spPr>
      </p:pic>
    </p:spTree>
    <p:extLst>
      <p:ext uri="{BB962C8B-B14F-4D97-AF65-F5344CB8AC3E}">
        <p14:creationId xmlns:p14="http://schemas.microsoft.com/office/powerpoint/2010/main" val="1171381505"/>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childTnLst>
                          </p:cTn>
                        </p:par>
                        <p:par>
                          <p:cTn id="10" fill="hold">
                            <p:stCondLst>
                              <p:cond delay="1400"/>
                            </p:stCondLst>
                            <p:childTnLst>
                              <p:par>
                                <p:cTn id="11" presetID="16" presetClass="entr" presetSubtype="21"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barn(inVertical)">
                                      <p:cBhvr>
                                        <p:cTn id="1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25"/>
          <p:cNvSpPr txBox="1">
            <a:spLocks noChangeArrowheads="1"/>
          </p:cNvSpPr>
          <p:nvPr/>
        </p:nvSpPr>
        <p:spPr bwMode="auto">
          <a:xfrm>
            <a:off x="9001085" y="2091373"/>
            <a:ext cx="538930" cy="1323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altLang="zh-CN" sz="7998" b="0" i="0" u="none" strike="noStrike" kern="1200" cap="none" spc="0" normalizeH="0" baseline="0" noProof="0" dirty="0">
                <a:ln>
                  <a:noFill/>
                </a:ln>
                <a:solidFill>
                  <a:prstClr val="white"/>
                </a:solidFill>
                <a:effectLst/>
                <a:uLnTx/>
                <a:uFillTx/>
                <a:latin typeface="Impact" pitchFamily="34" charset="0"/>
                <a:ea typeface="微软雅黑" pitchFamily="34" charset="-122"/>
                <a:cs typeface="+mn-cs"/>
              </a:rPr>
              <a:t>“</a:t>
            </a:r>
            <a:endParaRPr kumimoji="0" lang="en-US" altLang="zh-CN" sz="2400" b="0" i="0" u="none" strike="noStrike" kern="1200" cap="none" spc="0" normalizeH="0" baseline="0" noProof="0" dirty="0">
              <a:ln>
                <a:noFill/>
              </a:ln>
              <a:solidFill>
                <a:prstClr val="white"/>
              </a:solidFill>
              <a:effectLst/>
              <a:uLnTx/>
              <a:uFillTx/>
              <a:latin typeface="Impact" pitchFamily="34" charset="0"/>
              <a:ea typeface="微软雅黑" pitchFamily="34" charset="-122"/>
              <a:cs typeface="+mn-cs"/>
            </a:endParaRPr>
          </a:p>
        </p:txBody>
      </p:sp>
      <p:grpSp>
        <p:nvGrpSpPr>
          <p:cNvPr id="13" name="组合 12"/>
          <p:cNvGrpSpPr/>
          <p:nvPr/>
        </p:nvGrpSpPr>
        <p:grpSpPr>
          <a:xfrm>
            <a:off x="394446" y="0"/>
            <a:ext cx="2447152" cy="994611"/>
            <a:chOff x="394446" y="0"/>
            <a:chExt cx="2447152" cy="994611"/>
          </a:xfrm>
        </p:grpSpPr>
        <p:sp>
          <p:nvSpPr>
            <p:cNvPr id="14" name="文本框 13">
              <a:extLst>
                <a:ext uri="{FF2B5EF4-FFF2-40B4-BE49-F238E27FC236}">
                  <a16:creationId xmlns:a16="http://schemas.microsoft.com/office/drawing/2014/main" id="{C9FE3F12-EF2B-4C2B-8DA1-3D9B6D947A7C}"/>
                </a:ext>
              </a:extLst>
            </p:cNvPr>
            <p:cNvSpPr txBox="1"/>
            <p:nvPr/>
          </p:nvSpPr>
          <p:spPr>
            <a:xfrm>
              <a:off x="1220641" y="165104"/>
              <a:ext cx="1620957" cy="597921"/>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554B4F"/>
                  </a:solidFill>
                  <a:effectLst/>
                  <a:uLnTx/>
                  <a:uFillTx/>
                  <a:latin typeface="方正黑体简体" panose="02010601030101010101" pitchFamily="2" charset="-122"/>
                  <a:ea typeface="方正黑体简体" panose="02010601030101010101" pitchFamily="2" charset="-122"/>
                  <a:cs typeface="+mn-ea"/>
                  <a:sym typeface="+mn-lt"/>
                </a:rPr>
                <a:t>相关代码</a:t>
              </a:r>
            </a:p>
          </p:txBody>
        </p:sp>
        <p:grpSp>
          <p:nvGrpSpPr>
            <p:cNvPr id="16" name="组合 15"/>
            <p:cNvGrpSpPr/>
            <p:nvPr/>
          </p:nvGrpSpPr>
          <p:grpSpPr>
            <a:xfrm>
              <a:off x="394446" y="0"/>
              <a:ext cx="666734" cy="994611"/>
              <a:chOff x="514366" y="0"/>
              <a:chExt cx="666734" cy="994611"/>
            </a:xfrm>
          </p:grpSpPr>
          <p:sp>
            <p:nvSpPr>
              <p:cNvPr id="17" name="矩形 16"/>
              <p:cNvSpPr/>
              <p:nvPr/>
            </p:nvSpPr>
            <p:spPr>
              <a:xfrm>
                <a:off x="514366" y="0"/>
                <a:ext cx="666734" cy="994611"/>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8" name="TextBox 48"/>
              <p:cNvSpPr txBox="1"/>
              <p:nvPr/>
            </p:nvSpPr>
            <p:spPr>
              <a:xfrm>
                <a:off x="514366" y="97195"/>
                <a:ext cx="666734"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rPr>
                  <a:t>1</a:t>
                </a:r>
                <a:endParaRPr kumimoji="0" lang="zh-CN" altLang="en-US" sz="4000" b="0" i="0" u="none" strike="noStrike" kern="1200" cap="none" spc="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endParaRPr>
              </a:p>
            </p:txBody>
          </p:sp>
        </p:grpSp>
      </p:grpSp>
      <p:pic>
        <p:nvPicPr>
          <p:cNvPr id="3" name="图片 2">
            <a:extLst>
              <a:ext uri="{FF2B5EF4-FFF2-40B4-BE49-F238E27FC236}">
                <a16:creationId xmlns:a16="http://schemas.microsoft.com/office/drawing/2014/main" id="{B238B508-B816-FCFA-3743-EB7443AF2F30}"/>
              </a:ext>
            </a:extLst>
          </p:cNvPr>
          <p:cNvPicPr>
            <a:picLocks noChangeAspect="1"/>
          </p:cNvPicPr>
          <p:nvPr/>
        </p:nvPicPr>
        <p:blipFill>
          <a:blip r:embed="rId3"/>
          <a:stretch>
            <a:fillRect/>
          </a:stretch>
        </p:blipFill>
        <p:spPr>
          <a:xfrm>
            <a:off x="227189" y="1267883"/>
            <a:ext cx="11096039" cy="5548020"/>
          </a:xfrm>
          <a:prstGeom prst="rect">
            <a:avLst/>
          </a:prstGeom>
        </p:spPr>
      </p:pic>
    </p:spTree>
    <p:extLst>
      <p:ext uri="{BB962C8B-B14F-4D97-AF65-F5344CB8AC3E}">
        <p14:creationId xmlns:p14="http://schemas.microsoft.com/office/powerpoint/2010/main" val="1794379534"/>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6000">
                                      <p:stCondLst>
                                        <p:cond delay="1700"/>
                                      </p:stCondLst>
                                      <p:childTnLst>
                                        <p:set>
                                          <p:cBhvr>
                                            <p:cTn id="6" dur="1" fill="hold">
                                              <p:stCondLst>
                                                <p:cond delay="0"/>
                                              </p:stCondLst>
                                            </p:cTn>
                                            <p:tgtEl>
                                              <p:spTgt spid="30"/>
                                            </p:tgtEl>
                                            <p:attrNameLst>
                                              <p:attrName>style.visibility</p:attrName>
                                            </p:attrNameLst>
                                          </p:cBhvr>
                                          <p:to>
                                            <p:strVal val="visible"/>
                                          </p:to>
                                        </p:set>
                                        <p:anim calcmode="lin" valueType="num" p14:bounceEnd="66000">
                                          <p:cBhvr additive="base">
                                            <p:cTn id="7" dur="600" fill="hold"/>
                                            <p:tgtEl>
                                              <p:spTgt spid="30"/>
                                            </p:tgtEl>
                                            <p:attrNameLst>
                                              <p:attrName>ppt_x</p:attrName>
                                            </p:attrNameLst>
                                          </p:cBhvr>
                                          <p:tavLst>
                                            <p:tav tm="0">
                                              <p:val>
                                                <p:strVal val="0-#ppt_w/2"/>
                                              </p:val>
                                            </p:tav>
                                            <p:tav tm="100000">
                                              <p:val>
                                                <p:strVal val="#ppt_x"/>
                                              </p:val>
                                            </p:tav>
                                          </p:tavLst>
                                        </p:anim>
                                        <p:anim calcmode="lin" valueType="num" p14:bounceEnd="66000">
                                          <p:cBhvr additive="base">
                                            <p:cTn id="8" dur="6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7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600" fill="hold"/>
                                            <p:tgtEl>
                                              <p:spTgt spid="30"/>
                                            </p:tgtEl>
                                            <p:attrNameLst>
                                              <p:attrName>ppt_x</p:attrName>
                                            </p:attrNameLst>
                                          </p:cBhvr>
                                          <p:tavLst>
                                            <p:tav tm="0">
                                              <p:val>
                                                <p:strVal val="0-#ppt_w/2"/>
                                              </p:val>
                                            </p:tav>
                                            <p:tav tm="100000">
                                              <p:val>
                                                <p:strVal val="#ppt_x"/>
                                              </p:val>
                                            </p:tav>
                                          </p:tavLst>
                                        </p:anim>
                                        <p:anim calcmode="lin" valueType="num">
                                          <p:cBhvr additive="base">
                                            <p:cTn id="8" dur="6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03546B-9EEC-4495-8086-6640805AE27D"/>
  <p:tag name="ISPRING_SCORM_RATE_SLIDES" val="1"/>
  <p:tag name="ISPRINGONLINEFOLDERID" val="0"/>
  <p:tag name="ISPRINGONLINEFOLDERPATH" val="Content List"/>
  <p:tag name="ISPRINGCLOUDFOLDERID" val="0"/>
  <p:tag name="ISPRINGCLOUDFOLDERPATH" val="Repository"/>
  <p:tag name="ISPRING_PRESENTATION_TITLE" val="转正述职PPT模板"/>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DCu6ZKDmokTmIEAAAFEQAAHQAAAHVuaXZlcnNhbC9jb21tb25fbWVzc2FnZXMubG5nrVhtb9s2EP5eoP+BEFBgA7a0HdCiGBIHtMTYRGTJleg42TAIjMTYRCgx1Yvb7NN+zX7YfsmOlJ3EfYGkJIBtmJTvuePdPXdHHx5/yRXaiLKSujhy3h68cZAoUp3JYnXkLNjJrx8cVNW8yLjShThyCu2g49HLF4eKF6uGrwR8f/kCocNcVBUsq5FZ3a+RzI6c+Thxw9kcBxeJH07CZEwnzsjV+Q0vbpGvV/qn395/+PL23fufD19v5frAxDPs+/tAyCK9e9MDKGBR6CeARvwkIOfMGZnPYXLhgvk0IM5o+2WY9DwiZ87IfHbKLaKIBCyJfeqRhMZJEDLrC58w4jmjC92gNd8IVGu0keIzqtcC4ljLUqBKycw+SDVsFI3oUuaFM0yDJCIxi6jLaBg4o1iX5e0vFpY39VqXoK5Cmaz4pRKZ1QkZY5/flKIC1byGjELwqtcSfqlzLouDTtURXtJgkrAw9OOEBN5uxxmRIkNeyY2agSgRjkkEACWvRPkI2cRmmRVHWKlhCFM6mfrwZsaEqVytFbzroXbMCcRgLoouKcgREkF2xfEyjDzjNFCFOLrhVfVZl9lefjwMVBcwDdwQUtBlD8CZwdgBQ4wl1I2yFGndBTYjcYwnJBmH55DIwLtwiER4CnQ7HSJxQWKgCIm7ZAJ8RifYJLyh2C7/d/xKuUlndYt4moKccd9G6qaCHeNSYIFlWnUwTE1MPi4gbBT7P6BxiwretauV3Aiwo8xE2akIKotLPJNFHxf0j+QEU594CaSVFy4TZkue0ZjzW1ToGvFsw4tUoEuR8gZy/RaeZTKzz0ycrf5Pjfwb8XpbVV5tC1LgkfNXQ+3Zq2HfMaupwKa6FvlN3aXaOGxr/mOsMDn9QxP6HP1x+mOXBDii4fNEppJ5o9qq++T43Fk2NEadRjzRU/2j9dyWxG1tHVMoWGOp+0sQ6Kamf0ADVP2laHACiuZtiYYaTourATqDcAsQaPRYjDNw1Z4JZ+DCAfJLMo4pg9loKS4rWXeOHZaNbYC+H9oU5jwlanFPxktxpWHCUYJv2ukDupCNdGdAHww3e62CUeaDyQEArtrkAUglc7A/64G5mJGdB9oCv3eSpW5UZsmr5LUt8uDbJhffjk1Xpc7truLVLnnbJnP8FCvaw0Wt0vmA9n/Hv97xeUC/x0cpJjhyp4mLA5eYQd9wVfUUAgoYV/gsTnw8NuLAhZzX6Rqa6ZVuiqwnUDure+QEA9j2zLHgZbr+759/e2J8ZUm7i7a7vw8CAWKbKkjuwP4MdC2qv7pAGB7vy9lFH6nt3WYn1/Oqwyhk4bPcIXjbWnKdw9ZBt15I8m3QMGPYnc6AB7FNe92UMLoNQZjh6BRqmZ3CndGMl9dQCJnWahCKdbVJwHqY9vvrZVMrWYghsk9rJebAjM4T7Hn2rg3kUzK9bntmBjeKdHvpVnDp7gvmTnEAdfYrPJHJeiCgbU27KgREb9f3NN9826nuVpX9w+Lw9YP/L/4HUEsDBBQAAgAIAMK7pkoIfgsjKQMAAIYMAAAnAAAAdW5pdmVyc2FsL2ZsYXNoX3B1Ymxpc2hpbmdfc2V0dGluZ3MueG1s1VfdbtowFL7nKSxPvSxpO7p2KKGqCmjVWkCFbe1VZWJDrDp2FttQerWn2YPtSXYcAwW169IfpE0IEZ+f7/yfmPDoNhVownLNlYzwbnUHIyZjRbkcR/jLoL19iJE2RFIilGQRlgqjo0YlzOxQcJ30mTEgqhHASF3PTIQTY7J6EEyn0yrXWe64SlgD+LoaqzTIcqaZNCwPMkFm8GNmGdN4jlACAL6pknO1RqWCUOiRzhW1giFOwXPJXVBEtAXRCQ682JDEN+NcWUlPlFA5ysfDCL87PHafhYyHavKUSZcT3QCiI5s6oZQ7L4jo8zuGEsbHCbh7UMNoyqlJIrxXcyggHTxEKbB96MShnCjIgTRz+JQZQokh/ujtGXZr9ILgSXQmScrjAXCQiz/CzcH1p6te6+LstPP5etDtng1Oe96JQidYxwmDdUMhOKRsHrOlnZAYQ+IE/AadERGahcEqaSE2UnLNOXdGQyUg94UWtFE6ZLRDUrZSjf4Nl22Q3MVoBIGIWYSPc04ERtwQweOlsrZDbbgpqt5elUSABe3J0Hkf35v32YkTkmu26taCo13O48Y3ZQVFM2WR4DcMGYUgfpvCU8LQanHQKFdpQYX2MUgLDhYnnE0ZPSpyOgf8k6ErMJFa0IRezQQz3sJ3y+/QkI1UDriMTKCzgc61x68+CzgjWt+DkoWPW/2z02br+rTTbF1uuQAJnRAZPxMcCs7SzGwEn8yQVGahB+mIidWsKArltOCVia368jJonlrhy/zWxViB3mBJNmPlOYX5qwelzSZkUgyiG64CGkaQQ0k8JjBiWBdcWlYWMCYSKSlmiMSw1rQb6wlXVgPFD7CH1i/30OsjLovTGFYbWMwpy0tB7uzuva/tfzg4/FivBr9+/Nx+Umm+8HuCOHN+4588ufKXa//hNgwDt6UfX9omt//mzu5dtL6WyWundTkoVdJWvxRct4xU93MZqQv/kumtvGBKuQBLaeyHDNaS4Ck3jL5li72gTV71bvc9tpk22WDMrxmN/yZkf1peE9fuhWHw6MXVcVIueQqJcCtxedtt7Nd24Kb5KKtSAbT1/w6Nym9QSwMEFAACAAgAwrumSmvhO+C8AgAAWgoAACEAAAB1bml2ZXJzYWwvZmxhc2hfc2tpbl9zZXR0aW5ncy54bWyVVm1P2zAQ/r5fUXXfCXstk0wlKJ2ExAYaiO9Ock2sOnZkO2X99/MrsdukzXJCwnfP4zvfGyC5JWz5YTZDBadcPINShFXSaIJuRsrred4pxdlFwZkCpi4YFw2m8+XHn/ZDmUWeY/EdiKmcDS6gd7Ow3xSK9/FtYWSMUPCmxWz/wCt+keNiWwnesfJsaPW+BUEJ22rk5Y/Faj3qgBKp7hU0SUzrKyPTKK0AKcGE9H1t5CyL4hxo8HRpv4mc3tXp1x/QdkQSZWk3n4yM0VpcQZrkqxsj43imb0+rsjBymqDgr9LQL5+NjEIp3oNIL7/7amSUwduu/Z8eaQWvTEJTzukivnMox6UePxPVpZGzBPMg4+hsFXx67FvvIpD/NZ57ZMZVcPpk8nqwEEzRcwpLJTpAWTg5m6z522On9HzAcoOp1IBY1YOedNBPuJPhmlTX4/7AG2FlBPKKHvHKadfAysUbAVN9j1+tbu2qiON710UBCth5ZRRhr+yRv3Vaj5CRskc+U1LCI6P7I/ihxXFCiW+xL+bp7GsrMKyPIV/hFKzG04MZXBm59oqAaXgJS7MO9LLGinD2QhowxUOZNbnIsqPQEMM7UlnGL4PL9/ZNEmUHBt9ww+2FFFEUhrrOhqp3dRy5OaY96WuaNqX709A/0Z1nSm/y6zlWChd1o18r5zPP06OincyzYYZPDoh7tuERx/oeIzVYbEG8cE6numFcgZx6PXcDNgZHWZQDlA0nGflLhrLPuiYHsdZFIxCaJ9U5XE2qmuof9UrgDcpg9GUZsTqqqvV9DJP35owUvgUAi6IODeAOztJ0VBEKOwgLIFLYF489DUndo2PtdqMeYKPiPeE1Bx0ZAaKW9Puib5UYlxoGCK86rmGGs0xoe4VzaZ+WzH9Yxf0YJcs57DTTfLF7p/DNlNys7cc51ErzP+U/UEsDBBQAAgAIAMK7pko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MK7pko7+1NPnQEAACQGAAAfAAAAdW5pdmVyc2FsL2h0bWxfc2tpbl9zZXR0aW5ncy5qc42UTW+DMAyG7/0VKLtOVffZbbdq7aRJPUxab9MOgboUNcRRCKys6n8fTr8IhLXxhbw8eh0b4k0vqBaLWPASbOyz3X+4e6sBaUbncO3qokNPSWdKQwbScJOgnCUpiEQCa5DFweEob0+Ez59J6x2WnyKZQ1bzY0hvFlxkdVx5LLRHyzxa4dF+PNral/jXqWxf1a6iWrfD3BiU/QilqVrVl6hTbhl29WZXvcAGjAXoM+iCR+CYDu3qIk+OD0OKOhdhqrgspxhjP+TRKtaYy3lX/mWpQFcffLUDBs/D14ljJ5LMvBtIm4knTxTdJP1UGezzPk4ovLDgIYia78Cuf1DHuF1Qgy6SLDEHenRDUacVj6HVpacRhYvJyqvVzSFFmzOwNjvi7pbCIQQvQbesxvcUDogqVxd8QKUxpo600HbPj6hAPk9kvE89oPBydFiy7ereqVB7/DFzrhA2rtDSd/vSrslxwbU33pubNdJOfWmFT5Q+ET2JlQ8sjqJzHNMcJLT/Chg3hkfLtJoP1Wys+sD1CvQMUVTn/z4zWpupets/UEsDBBQAAgAIAMK7pko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MK7pkoOFDO8fAAAAH0AAAAcAAAAdW5pdmVyc2FsL2xvY2FsX3NldHRpbmdzLnhtbLOxr8jNUShLLSrOzM+zVTLUM1BSSM1Lzk/JzEu3VQoNcdO1UFIoLknMS0nMyc9LtVXKy1dSsLfjssnJT07MCU4tKQEqLFYoyEmsTC0KSc0FMkpS/RJzgSqf7ZnyfMmuZ9Pan6/Yr6CRnF9Qqamgq+ALNDotMzVF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wrumSq0N974ZCQAACyUAACkAAAB1bml2ZXJzYWwvc2tpbl9jdXN0b21pemF0aW9uX3NldHRpbmdzLnhtbLVa627juBX+36cgHCywBYr4Il8Ljwpd6EQYR/ZammSmRWEoNhMLkUVXoj2ThX/0X1+g6BMUi/5pH2BRoO9SoLt9jB5Ski0psiPNTM1JMDrkd87huZJyhuGT62vbkNG1+73DXOpbhDHXfwzlXyA0XFCPBtOAhIQJQpaEfGdN3tT+8/cf/vuPHxvNGgqZ4y+dYPmm9uB4IalFkASEXJi43zJG/csF9Rnx2aVPg7Xj1dDO8bbAaiQ+tfrrQLojQQXYg7MgeWE9nY9XURlJA42PQsyCrjeO/zymj/Ty3lk8PQZ06y8PSKnNRyFy9bwhgef6T2U25LkhMxhZFygn9fgogdqA+0Jy1K2L+TgP9Jx74pU2ew6WF1geuXNDl6WQapuPQuTGeSRFlj8jDBwGMoq8hfk4g2HkEzusxiofxas955kEVdWim+2mYhBtAvrIrVwEaw34OA/zqLOEvD9g+hof5zF8c1xcmT1lDKa3+EjWDeupoiLqTj1feCJGd66/pB8N/4HGwKTgaHw2lBsoUgD1e0pf78MTxEoL9dq4hftIxx0N5gaSPpA0mNNbTW1Yz7GI+AZkAUWmmOuwnpl9CTD8kATM8JfkkyxlV6ensju4CsD8sC6Uu20+9onUvd7mA7WbnV4H71uKJEldpHX0pt7Y93qDntJEuNHuNKS92m9JLQk1O53moLtv9lodCZ5Ggy5waeNBF7V77XZL37dwC9BIUVS9pe170qDZVEAa7g+0/Wik9hoN1Gw2pba+73SlkdpAsFoCHorU5waUdEmVuntFVZp9CY20kTpq77GOu1oH9Vu422js26oqNRpH4x53lzbXkVp6O4k5X2FY6ILC2WO0ZYNruNgGASy2yRqinBF074TEFP3up3/++ee//vjTX/7089/+hb5d0M3zL6NIBgxvpAnk0DEz1ENq8OYpF/Aa1sVMJoPSTblkS5UvoviJd1cGKYp7BVy6qcoXPfEpC4tlQUzDOAc60VbLqHnsq/JFY9DT8FlBBY1VvsB9PsrDkkYnX0Q9tRQy1VpBUfGpgDuKfN0iJ5qrfKE0+TgHzXdX+aKv8HEek2uvoGOPj9dBol3IFxIvAa2zy180WPkiKplnUfkOW8Z6RS22jKNf9FjQsMFHKdChyZbxUmw2sX89tzB+zNeS4RqkgHPTxSUmCZZTda5NbqaK+WE+nlxN5qpxVZO1KCsRT8tvW93+p2anC5UrxpXkZN0o43GWFxLMOo1yvEx7NhnPgSEez0383q7J/Hdl6OSdPTZMXJPj/1RmMJ3h25rMf5eBvpvNsGnPrbGh47lhzc2JLewyxjbWa/IHukUrZ0cQo2jnko+IrQiC8uwGBIWeuxQTvGS7/paUkKdPbhTDnM+wZc8MzTYmZk22aBA8/0pwdrZsBcGzckK0dEPn3iNLIRZCRMzz8gLSxd0QwT+2cmElXTuuf1lG+ky5M8yruT2ZjK05NvWEUpOxv0R64HBJ1RnNFAvPgEcAbTn4PPhcRJ/ggBTPq8zk2ri6HsOPzRW5dh9XHvywz9BmisElU+KXAELg4BlEnWXdTWY6tyEIRA7aOGH4kQbLTNCkXVeCt2FqEwhNzU7xtzmbhDc43vUXEDpkwUrwu8GWpVzhuTp5DzEOuTmpCJq8hZR8WxH0AVuQQ9gqATOVW+NK4RnB0zBJkCQHFw6Pd+8ZOYsF4Lg1dy7dhkDhFoY0EdkYXlaWZOHv3oEjDWV8ItsjxmBs8fTo7gioEiyhzZWQBWVIwzqPru/eGb+djxRjjPU5hJs+uZvbokpyoWvnGfmUIWe5c/wFnG/JwtlCJjzD3NJdijnueaHCH7bu98hhcf35Ji5dpo7ff/MZKmUKXoFmcF4GYXBM2bDXpHOzxTv4TEV4rJ/UoowBPlsFS8OmMjMmX8dFobveelGV/hqOOihX1Vmv6vHl9irvtv+DMlZUglUDKprq0kogDJ2Ytxxonl4loGGOQNw0qudQ8PkttRIDcxLzMCn6Aja3YLmMIrdg0Wos7rBqGTYctu7IPb99lACLXI28Vuxvfkf0CFzSD6l6Tx4onJc84uyigwz0LuH+Ml5OHZUyrcU27DEobgLPxyiogKvnrvkdqhzbdzc4MUXUDTL7uaNbbymy23OfREcAO2/X5OU57CGga0H1nDCJ66gp/eYLFYm2OIvkTqsdIA4JWtpXqfz8Io9ZWJlp13NNMTXMbxQ8n73yOMgObpOxbc3Hiso5QJqsHbZYQRd+4Pe88ryiG4GORwrwizdvESdYrP79xx/Ks8npE1FRTP11VT6Q/Lxq4gO/35mUkfD3JfjYipqFioeSwPhClUDL369sAwL0q1xZnKgtremav+IqJRpSIHajYtuKdn0DWWKJpKDbAM6CFZncKLO3UPjEWb8m3zjBExROm1KvKiNheR6brLIOxyvulnmuTyrCv7gT8c3bxnSu6Lq4+0OOeu7iKWq/S7jAxK/5kEcfq/DTrhUTqnOOJVm6rDpP0dySqgUlIXo+FoRdYa87EI4vVDwHajjLvJ/xWUC9KX+z9fJVLizgL+IgjGUW8Ct98pReEa7ox9h3svhydVhPk/JLp6DDlB8WY5ZZWn71jOfOMs03puQX3lIP+oIWbSfFOkvPozRNFW9+0wIOtBeawzUrnkqpfiTm15vkE3uxPkXMr7d4T5nAve6lTvmpNDR5Hac6QZpexnewhviiSsVrkqfsGq7BmL+WDVMbiQnZlWu6JLLojba7JnE6c1pa4foJjYf+4fhywzH3z2LbIf/aITNxDN/6+fgdMpd55HRwi31ACqZNLZ6LMiBeU5QC0dcHeWNEVMSeN+RNDS4izmLFK31YQzGPNzVuzuN3kkW4TVLPeDlLIaM/YzgLXYt6Lsp5JZE+r+LVRNEo2c+DhvUXdhrWz3loGLM97UB/u74nAYYYcKHKxR7KEtPLV8mrsFtxIs3hTsymGbAV8PbhjpRkQoqQCSxxrEqyJXpIz8PZkrke2ZGkVKUIKeOc3/8whOw4H9wKG5MHlg7vmFI5C+Jad4zFbA1M0U+ixI0sLSQ3UzHpmHMfit0XVKuk+Rx1LGhHSZnm4Z6u0JTlvF4vEAVrT1l/WE+3WahRL75lzdMACvxO/r3T/wBQSwMEFAACAAgAwrumSojFTlH+DgAA2BkAABcAAAB1bml2ZXJzYWwvdW5pdmVyc2FsLnBuZ+1ZaVdTV9uOWrW1VdpaQIGQKlocQVFEQIgDQ7UCRkJRhqQ4VImECBiGYIi2j0VESBUrBcQoeYEMGAZDAoEQCw+mFoHG5CRADKkoCAkhIBkIyYHn4PP+gPfb+8UP+zprn3XWfV1r73tf933WzjsWHrpyhdMKGAy28vC3QcdhsMUANL7/eBn0prg4Gw49FqUdDz0I4/S4jEGTj84dCDsAg9VTP7UlLIXmn1z89mQaDOawcWEsOnx8wyQMthZ/OOgAOhOjUxHyTw+D4hREJOKK3ZOWpQTj3YMENOrzmIfXHFZUDH5uf+fF0n6HA8oXx+1tuQ+u31h/47jDjRrKr5xtDoKDm/EKZLfe3D3RiElrvX34nW9/eQkZnrlzl7u7r2/JmzflW895+Wz7RiqaM9Z2Nqe9dUBQbFNDHXbIuHu+aZB8Tjbi8uQfDbeQoEHaee1TRw/FdOXYETQFNCq6loY4Qtpd0FfjV8ZLf2NwJGOSdhjsyQnvS2FdDM4rreQgNCPRKHOWSgbn9aGQT6Gvc1teDXXmd6yGwa50vzxGM+30WwSD9d1kLINd+fUDfIAP8AE+wAf4AB/gA3yA/0/4eyU2xzI81H4NalyfFCbPjJQRHOYtvRSod4Xn4WCwj/8PoHMBCG2WkSHDmDR/OeLyxRSzKgPhK5oFah0iAi1vhmopoHZydgksSZvv2XbCBkXHpD9lIAsFWNuQY5cWwxoOUe49rgRt071YX/1oA/VnwUQjnI4/qvsKsGfTt5LQ+LTqRbA1ljdFEQ7mwWx9nXchGyeQ8ExbGFTN1xoOLhvXEqJsYT+iCyaO0bdm3AHYDRLe/0y0Tve8sjGpyLnMqcc0cNx/mjJdpt6WLDTKKwU1McmCz6Y1hGlH7OWpv2yieVC/PMcRzCKNWbKJtDVgj9ama5h7VyyKKxHhVJFl9yg0M99X3clyr3WKyhz+LZo3YIFf0x7T3waKABc3P/wZZoi4h4ZExiHqsADSeMIlIITa0jEI1N5SSSyFLc0dJC0jkOMzfi/3Knp/1J3L+my18/1AYzUSTGTSootTpGE+29+Kpp46dz1hjY4VJ2CIserL093RydOzbTl2xBjQY6JF3zZsC3XNOpM4MR0R9TL8LXBWRmZ7VLc3b3+crCq7N49TqU0WD3mVv4h+Eb5FE/qWdiiAqSiynhc+yZHl9xc5yYbrOtaNrHHZy8KJAgdG4q9r4Oh76N14J8DeVwpj/cN8koiMHpWlgl7P2TnnQDxGza+rUSeWYbfEaC8UjPD2Dw7b2LKPU5dOXsoJvoj8KW4qtosTm0HGmmmzOYCl9imow7XmR9E76USf0Fd+d8hIi3yT7T19SxBdPHQ45QS6d4qjRu1RJLRXkJZvj9lToJFcf4PupDIGa/f8pMxJduPZl0vVqHxpICvDl4KsjT6wz+9fr586E/ZNpuWPRWk5eisDQ5zLwfSLIbJxZxz3DHdiZFNc7oDiZo8PXyK4aoGLOzB84gk07c0tzfEl69JcYtxZS8qCiJ3h+Q1RW0hbftnSE1K9i7pClfg7L4u+aaIY3q002YRj77oNgVHm8gacCmw4C1isWVaBKE/zXQgqXn/ENqsQuZZ6tDAhgizgFcZdZ7c6lGNmeOTqlD7r3ocPKOHkFzvVfyWLFrN2wJdqLvVLWvG9atnD/eyQPDMcsLb+Nxr44jvP7SFSxNxkrn7bfwPC+RH+yt8YbWeKOqzy5h9RQhy36pd/rBa7AMPfV6d1mphg46bLpSsm/EzpqoTFz6uT9ekuqUz9BUzwhKEubzaL5HKZNFe1yjrqWR1tzg3M3Np2wRKlTUb6sHuwasU7iBnOIzDE6Z3DC4l+9pjcTB+WN5eiVPpiUlow8UvZWW7yD4F6oXlwsj7jyzwNYSPl45zuCpJfo8UYJI9AkA2S9zKgNfzOf4LIaq/uwT6Uhqy2fhE8Ek1vsW+xL6mca6pb+qNwhqmO2h6Jja2T65nCHQPDNjfiLKvukXX/NUJ8+LU0MnZa8ahFDhSWQXvITqHE8gkMR7GjR1yTjdG2O4wuuHvSvqH7JSr+IWXkecmrRO+Ckd4vgLRxRYh22UjKC6TuNPRjvtWy+3MUfO+2I1uStlwJqQZsgcmlkobn1UOPFzcZKE8Uq54xLMbGAq/oJpOoGN+LbPBo+q58UC6h+tXGLORqo2l61Bb9eo6HUx+LOEojm/qHQw2npnr89dvc0pz+rhWaBt4Zbuij6E1pIUTELGhLF1ZNl/lWCKoE8Kou/GlorVwPB8lfk1kUhdBEABMbezeT/63oBb2EA2K+XvlOOt0I9lWZvgDw/lYdTiGMF43hJWwpLWukZNgM6qLVilY/vEp3p9X5BM3kJYCvcmNdPVkz4CM73VTlN35a9WfvpQ0tOZzyHyn3N7CU32Yyy/H+n1VW5TSb0qx+vwURH/G5TExSTUuYfO0j5z8ryx/jcAl9pjwp05RlX954VHnuZtVALuCf5A2a+KKAuok9VySho9+813MhdqBVnokfZCkrqvyE95fgWDpcsYRXv9TC2qwTxwtQ6CWP1+icZ6/U6KurfYxBXqW43XzTJ/jmDSw7ZRbfyKUpFcx4ukA9N5f3g4L88rxq/4+GGZXckKJqv+h0W2cgJahMnzQmdV9Amq0iTOelMNAfg0cOLB+tMq0FvBv/xNoDoKVqwIuo5CpTL/UNflPcWDArTLKqHYK9d+RL2h6mz3gDjEkDF6NE8RKBjycC6SQAoqwgcbcTlTJdg+768V0xPr+WvJYG4kp53yEJX1G2345NcnUAKk0IsK1RFxr7O+E0DRWvqL8254GKt/5ZOmC6KwkkFnUNyHm0ZetZir3ZpvF3v8sGkXNT1FcNF4XOOueB8Ik6cUo5xl/FuzwfJPHnoIRHstkZjnTikpL4oRRWld8dens995B31bqT2LKBt4AMc4bPuB/emBQb4cw9n3uF27E+vb92fBdLyUOP197QjMnCCbPK08CnBekn6dJ0Yt9czhG0XatRHptPm7e9zUeAo6H5LRMC7RUlQURO0cg2p6xcfRhNLXS75xEZHoM2495U3t8Q6rbDbUGCtDrCDkFQrglrnE+k6nJEfacE7S3UVzzPGvJBstqQe6sRwzo78BCRq7sQ3X8OrTAb19N5RL/16rtj/PqjHc3CHcxE4NvLorbmJOvy/ArS0JQYgX1q6LBDttqGIwJMfae7/uE0BWZMvJz0+oe0e8CHe+tOlFtvJF580v8fyZj1poZXREDyayOt1zWkBjz9qPQQ9nt4fiC0EVnT3T65VD5exuXEz86wb405yIE1+JIBBMDFoXmJ9QOrwBNm/lbtuD/rghLH0sZGKtWmrpoXgroeJS9jt5Po2Vn8hbJF/etZ/sTx53aUmY6ze83rAt51YedS1ypCal7dXkiKSbzf+LOHcJ/oyM6Z8yUbWFoBF/WrQx1eU3zhf2W9wFyRydoFqhz6cKh2WarRt5MuflmFi1F4SGcuqCLr+zDHCE6Ajv6tUib6Wv20jS6Yb66CHIdXfS1TW1uKQ/jGm+qgFPFAsN1Znuy9HMnbUMj49u+rjcz9WYbsm1Gq557uPGauLMbmZFlu3NezlOcMfX0yFvmQcp1cEeVvK1XnTrBOLy5i3Ne48WjqdJPU0t1WITAomKpk74K7cOisAhSZc8DIniipIH1tJzZ7nL/omgNAZ9rp0vtCw3StLU1OKJXdvaN00m5gTJc+Cvkd6SZplyA+gwiZczL4DBGMxn6fS7YZoL4hfC/SOv443xGTmTBmhnz9qlQTbgL1FErWZyarXtS7c9IgjfCcaHq9ahku14eUlIQD2h66bsWzbv0+24wUuk7rdL2lUJYhhT7n0MWknSjpKDdq2rwWqLTT7im46/zI+fdQYVoA6SW+4hRBlbBGF/94zFaqGFHk1IP7vOGXGOCJbgLlTVM+Och43l/Zamp/AO47Xs3XW/FQkT5bGsXXeqSD0cOKbSzlSi9hwqwzW1YgoxGic4OJ8L92wis5DyZ+Htfx1ZinGaLneL6KN6PS52T84FvIEcwX/nQbDCYyxSmIHnYV8UD8SKGmQZPHUHsaTXCAGBtWLUmFzsV0/8YNVDbEn0Lsw9f3eOdr2Lo6Bocy9lKcWnCEWjEORGMD6uIKkhUI78K7w6NMq37Tpn4CulhgG6t/jmdZym42jLux+I29DNelxDD6WShzRtLmbJZyKiowedWnz7QbWdrMWYmJcASNhVqVBcPo2JQNGhV229xZVEeUcADKI6ZRFkvp/man6p6BMUEoHjzfv1DTu6cSvxZfZbQZ+AHGgzguWPYlUAwgNptos6jcrFbrRIs6r8GPJ6BqEPMz4i534ViqS1gFqZFtD+QVuQLKNdDyq11o8WRZnkY3nz10ndFWUzjcNj9ntfsoDb74RS6RnBpEIVn+sMupy9Qwq1f9yzm0mIHZXqCBWmTCTF+ZNAGRcukrziGwc2b0ctoRdcVHe6KpY0U5a/40ugLG9kSuSrmgaOud2eutibuRU/9e3XXowF8G7nLXzB9SurbzP3tdQD+Mrr0bQjyMVBPLw9Sl/isUD9uzL801y/JzJaSrICPi573PEsgBocSAc+PvprLcYkOJs5YCxcGAz0OUXlE0mBf8EaZylT3zUIjGzlG7i+PrGggapMPn4t7FG8U/0cWde3Dzx2h6X5LLN5qdceI9hXJfIqRY98Bs3MDtQm6ApbpbZjQdgQc9LNf/oNeYtLl46x5eoSb1JabexbSixhfyca87WtHGwoMCJnWQfUsYWR2+0nM5J8PY8/e99LXBa+LDTxVrj/lrJWd1W0A3p6/TvnydWtTxLFzj/vA5yFGHo4S1tx6QGY4w5b619/0zkn1PgUU02xkL05V8VDFqCDC/fGyLHumFnpM22JNnUW5y9407tjJ8yPUYz/GIv9IV6TLTTd6u+ki0Txq1/TlegSr3O/qgonlIEIirZaLGV+icJK7ldrC9Flxdsgwu7j6vlPtuVgq7/Kll1yucYLDPAWisXoAvF0CQMDUvpcxb1a/yFi4WoEKB9Aw2RmPJ3nEwGOxE7TJGMQqEznrveW8YLInpJIghQVUVsHP0xLh4fLZwU6GLe39TkRwJX3FKBhE8Zf3GLhGVO+TPLwlcDBztDf7lHBQJdjg4PIhz8Ief/gNQSwMEFAACAAgAwrumSubEmDVcAAAAagAAABsAAAB1bml2ZXJzYWwvdW5pdmVyc2FsLnBuZy54bWwtjEsKgCAUAPdBd5B3APODaaB5mSSFflio3T6RZjezGG3LvqHk4h3OwwDFBOzcd/qKLgWXUamNYkkagN6mo/g1h+XxBiShmHEplajNu7D6x4BgAk9Mca4UDHX5AVBLAQIAABQAAgAIAEOUV0cNwDEewAEAANoDAAAPAAAAAAAAAAEAAAAAAAAAAABub25lL3BsYXllci54bWxQSwECAAAUAAIACADCu6ZKDmokTmIEAAAFEQAAHQAAAAAAAAABAAAAAADtAQAAdW5pdmVyc2FsL2NvbW1vbl9tZXNzYWdlcy5sbmdQSwECAAAUAAIACADCu6ZKCH4LIykDAACGDAAAJwAAAAAAAAABAAAAAACKBgAAdW5pdmVyc2FsL2ZsYXNoX3B1Ymxpc2hpbmdfc2V0dGluZ3MueG1sUEsBAgAAFAACAAgAwrumSmvhO+C8AgAAWgoAACEAAAAAAAAAAQAAAAAA+AkAAHVuaXZlcnNhbC9mbGFzaF9za2luX3NldHRpbmdzLnhtbFBLAQIAABQAAgAIAMK7pkoqlg9n/gIAAJcLAAAmAAAAAAAAAAEAAAAAAPMMAAB1bml2ZXJzYWwvaHRtbF9wdWJsaXNoaW5nX3NldHRpbmdzLnhtbFBLAQIAABQAAgAIAMK7pko7+1NPnQEAACQGAAAfAAAAAAAAAAEAAAAAADUQAAB1bml2ZXJzYWwvaHRtbF9za2luX3NldHRpbmdzLmpzUEsBAgAAFAACAAgAwrumSj08L9HBAAAA5QEAABoAAAAAAAAAAQAAAAAADxIAAHVuaXZlcnNhbC9pMThuX3ByZXNldHMueG1sUEsBAgAAFAACAAgAwrumSg4UM7x8AAAAfQAAABwAAAAAAAAAAQAAAAAACBMAAHVuaXZlcnNhbC9sb2NhbF9zZXR0aW5ncy54bWxQSwECAAAUAAIACABElFdHI7RO+/sCAACwCAAAFAAAAAAAAAABAAAAAAC+EwAAdW5pdmVyc2FsL3BsYXllci54bWxQSwECAAAUAAIACADCu6ZKrQ33vhkJAAALJQAAKQAAAAAAAAABAAAAAADrFgAAdW5pdmVyc2FsL3NraW5fY3VzdG9taXphdGlvbl9zZXR0aW5ncy54bWxQSwECAAAUAAIACADCu6ZKiMVOUf4OAADYGQAAFwAAAAAAAAAAAAAAAABLIAAAdW5pdmVyc2FsL3VuaXZlcnNhbC5wbmdQSwECAAAUAAIACADCu6ZK5sSYNVwAAABqAAAAGwAAAAAAAAABAAAAAAB+LwAAdW5pdmVyc2FsL3VuaXZlcnNhbC5wbmcueG1sUEsFBgAAAAAMAAwAhgMAABMwAAAAAA=="/>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809</Words>
  <Application>Microsoft Office PowerPoint</Application>
  <PresentationFormat>宽屏</PresentationFormat>
  <Paragraphs>210</Paragraphs>
  <Slides>35</Slides>
  <Notes>35</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35</vt:i4>
      </vt:variant>
    </vt:vector>
  </HeadingPairs>
  <TitlesOfParts>
    <vt:vector size="46" baseType="lpstr">
      <vt:lpstr>等线</vt:lpstr>
      <vt:lpstr>等线 Light</vt:lpstr>
      <vt:lpstr>方正黑体简体</vt:lpstr>
      <vt:lpstr>宋体</vt:lpstr>
      <vt:lpstr>微软雅黑</vt:lpstr>
      <vt:lpstr>Arial</vt:lpstr>
      <vt:lpstr>Calibri</vt:lpstr>
      <vt:lpstr>Cambria</vt:lpstr>
      <vt:lpstr>Impact</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商务办公</dc:title>
  <dc:creator/>
  <cp:keywords>www.1ppt.com</cp:keywords>
  <dc:description>www.1ppt.com</dc:description>
  <cp:lastModifiedBy/>
  <cp:revision>1</cp:revision>
  <dcterms:created xsi:type="dcterms:W3CDTF">2018-11-07T09:04:04Z</dcterms:created>
  <dcterms:modified xsi:type="dcterms:W3CDTF">2024-05-22T10:21:40Z</dcterms:modified>
</cp:coreProperties>
</file>